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19" r:id="rId2"/>
    <p:sldMasterId id="2147484167" r:id="rId3"/>
    <p:sldMasterId id="2147484239" r:id="rId4"/>
    <p:sldMasterId id="2147484251" r:id="rId5"/>
    <p:sldMasterId id="2147484263" r:id="rId6"/>
  </p:sldMasterIdLst>
  <p:notesMasterIdLst>
    <p:notesMasterId r:id="rId23"/>
  </p:notesMasterIdLst>
  <p:sldIdLst>
    <p:sldId id="256" r:id="rId7"/>
    <p:sldId id="294" r:id="rId8"/>
    <p:sldId id="411" r:id="rId9"/>
    <p:sldId id="412" r:id="rId10"/>
    <p:sldId id="345" r:id="rId11"/>
    <p:sldId id="340" r:id="rId12"/>
    <p:sldId id="375" r:id="rId13"/>
    <p:sldId id="408" r:id="rId14"/>
    <p:sldId id="328" r:id="rId15"/>
    <p:sldId id="405" r:id="rId16"/>
    <p:sldId id="407" r:id="rId17"/>
    <p:sldId id="406" r:id="rId18"/>
    <p:sldId id="388" r:id="rId19"/>
    <p:sldId id="409" r:id="rId20"/>
    <p:sldId id="398" r:id="rId21"/>
    <p:sldId id="410" r:id="rId22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00"/>
    <a:srgbClr val="0000FF"/>
    <a:srgbClr val="372A96"/>
    <a:srgbClr val="C0C0C0"/>
    <a:srgbClr val="FF0000"/>
    <a:srgbClr val="FFD096"/>
    <a:srgbClr val="F5E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8" autoAdjust="0"/>
    <p:restoredTop sz="96463" autoAdjust="0"/>
  </p:normalViewPr>
  <p:slideViewPr>
    <p:cSldViewPr>
      <p:cViewPr>
        <p:scale>
          <a:sx n="100" d="100"/>
          <a:sy n="100" d="100"/>
        </p:scale>
        <p:origin x="-196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088" y="-4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noProof="1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noProof="1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noProof="1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noProof="1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55D361B9-13E3-475B-BCCD-4682DC8B9018}" type="slidenum">
              <a:rPr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317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fld id="{14CF8022-74C7-4545-B749-EFEA5AB7B793}" type="slidenum">
              <a:rPr sz="1200" smtClean="0"/>
              <a:pPr>
                <a:defRPr/>
              </a:pPr>
              <a:t>1</a:t>
            </a:fld>
            <a:endParaRPr lang="sv-SE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noProof="1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577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75780" name="Dian numeron paikkamerkki 3"/>
          <p:cNvSpPr txBox="1">
            <a:spLocks noGrp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80C63229-348D-4828-856E-A0584B7D33B8}" type="slidenum">
              <a:rPr sz="1200" noProof="1">
                <a:solidFill>
                  <a:prstClr val="black"/>
                </a:solidFill>
              </a:rPr>
              <a:pPr algn="r"/>
              <a:t>12</a:t>
            </a:fld>
            <a:endParaRPr lang="sv-SE" sz="1200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6563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="1" smtClean="0">
              <a:latin typeface="Arial" pitchFamily="34" charset="0"/>
              <a:ea typeface="ヒラギノ角ゴ Pro W3"/>
            </a:endParaRPr>
          </a:p>
          <a:p>
            <a:pPr eaLnBrk="1" hangingPunct="1"/>
            <a:r>
              <a:rPr lang="en-US" b="1" smtClean="0">
                <a:latin typeface="Arial" pitchFamily="34" charset="0"/>
                <a:ea typeface="ヒラギノ角ゴ Pro W3"/>
              </a:rPr>
              <a:t>ALTERNet A Long-Term Biodiversity, Ecosystem and Awareness Research Network</a:t>
            </a:r>
          </a:p>
          <a:p>
            <a:pPr eaLnBrk="1" hangingPunct="1"/>
            <a:r>
              <a:rPr lang="en-US" b="1" smtClean="0">
                <a:latin typeface="Arial" pitchFamily="34" charset="0"/>
                <a:ea typeface="ヒラギノ角ゴ Pro W3"/>
              </a:rPr>
              <a:t>LifeWatch: e-Science and Technology Infrastructure for Biodiversity Research</a:t>
            </a:r>
          </a:p>
          <a:p>
            <a:pPr eaLnBrk="1" hangingPunct="1"/>
            <a:r>
              <a:rPr lang="en-US" b="1" smtClean="0">
                <a:latin typeface="Arial" pitchFamily="34" charset="0"/>
                <a:ea typeface="ヒラギノ角ゴ Pro W3"/>
              </a:rPr>
              <a:t>FutMon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ヒラギノ角ゴ Pro W3"/>
              </a:rPr>
              <a:t>- a LIFE+ co-financed project for the "Further Development and Implementation of an EU-level Forest Monitoring System". </a:t>
            </a:r>
          </a:p>
          <a:p>
            <a:pPr eaLnBrk="1" hangingPunct="1"/>
            <a:r>
              <a:rPr lang="en-US" b="1" smtClean="0">
                <a:latin typeface="Arial" pitchFamily="34" charset="0"/>
                <a:ea typeface="ヒラギノ角ゴ Pro W3"/>
              </a:rPr>
              <a:t>A project for the creation of a pan-European long term forest monitoring system.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ヒラギノ角ゴ Pro W3"/>
              </a:rPr>
              <a:t>The project coordination centre is situated at the Institute of World Forestry, Hamburg, Germany.</a:t>
            </a:r>
          </a:p>
          <a:p>
            <a:pPr eaLnBrk="1" hangingPunct="1"/>
            <a:endParaRPr lang="en-US" smtClean="0">
              <a:latin typeface="Arial" pitchFamily="34" charset="0"/>
              <a:ea typeface="ヒラギノ角ゴ Pro W3"/>
            </a:endParaRPr>
          </a:p>
          <a:p>
            <a:pPr eaLnBrk="1" hangingPunct="1"/>
            <a:r>
              <a:rPr lang="en-US" b="1" smtClean="0">
                <a:latin typeface="Arial" pitchFamily="34" charset="0"/>
                <a:ea typeface="ヒラギノ角ゴ Pro W3"/>
              </a:rPr>
              <a:t>FutDiv</a:t>
            </a:r>
            <a:r>
              <a:rPr lang="en-US" smtClean="0">
                <a:latin typeface="Arial" pitchFamily="34" charset="0"/>
                <a:ea typeface="ヒラギノ角ゴ Pro W3"/>
              </a:rPr>
              <a:t> </a:t>
            </a:r>
            <a:r>
              <a:rPr lang="fi-FI" smtClean="0">
                <a:latin typeface="Arial" pitchFamily="34" charset="0"/>
                <a:ea typeface="ヒラギノ角ゴ Pro W3"/>
              </a:rPr>
              <a:t>Future forest biodiversity monitoring in Europe</a:t>
            </a:r>
          </a:p>
          <a:p>
            <a:pPr eaLnBrk="1" hangingPunct="1"/>
            <a:endParaRPr lang="fi-FI" smtClean="0">
              <a:latin typeface="Arial" pitchFamily="34" charset="0"/>
              <a:ea typeface="ヒラギノ角ゴ Pro W3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ヒラギノ角ゴ Pro W3"/>
              </a:rPr>
              <a:t/>
            </a:r>
            <a:br>
              <a:rPr lang="en-US" smtClean="0">
                <a:latin typeface="Arial" pitchFamily="34" charset="0"/>
                <a:ea typeface="ヒラギノ角ゴ Pro W3"/>
              </a:rPr>
            </a:br>
            <a:endParaRPr lang="en-US" smtClean="0">
              <a:latin typeface="Arial" pitchFamily="34" charset="0"/>
              <a:ea typeface="ヒラギノ角ゴ Pro W3"/>
            </a:endParaRPr>
          </a:p>
          <a:p>
            <a:pPr eaLnBrk="1" hangingPunct="1"/>
            <a:endParaRPr lang="en-GB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3012" name="Dian numeron paikkamerkki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fld id="{D5BD525F-1430-4F01-B1A6-E2A28A6C9ADB}" type="slidenum">
              <a:rPr sz="1200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sv-SE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C73E47A3-27EA-4C3E-8635-C2D14BACD1EB}" type="slidenum">
              <a:rPr sz="1200" noProof="1"/>
              <a:pPr algn="r"/>
              <a:t>2</a:t>
            </a:fld>
            <a:endParaRPr lang="sv-SE" sz="1200" noProof="1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noProof="1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fld id="{AFDEA249-2E00-4891-8E16-61C8BB66437D}" type="slidenum">
              <a:rPr sz="1200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sv-SE" sz="1200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noProof="1" smtClean="0">
                <a:latin typeface="Arial" pitchFamily="34" charset="0"/>
                <a:ea typeface="ヒラギノ角ゴ Pro W3"/>
              </a:rPr>
              <a:t>Integrated monitoring of ecosystems means physical, chemical and biological measurements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over time of different ecosystem compartments simultaneously at the same location. In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practice, monitoring is divided into a number of compartmental subprogrammes which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are linked by the use of the same parameters (cross-media flux approach) and/or same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or close stations (cause-effect approach).</a:t>
            </a:r>
          </a:p>
          <a:p>
            <a:pPr eaLnBrk="1" hangingPunct="1"/>
            <a:r>
              <a:rPr lang="fi-FI" noProof="1" smtClean="0">
                <a:latin typeface="Arial" pitchFamily="34" charset="0"/>
                <a:ea typeface="ヒラギノ角ゴ Pro W3"/>
              </a:rPr>
              <a:t>The full implementation of the ICP IM will allow ecological effects of heavy metals,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persistent organic substances and tropospheric ozone to be determined. A primary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concern is the provision of scientific and statistically reliable data that can be used in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modelling and decision making.</a:t>
            </a:r>
          </a:p>
          <a:p>
            <a:pPr eaLnBrk="1" hangingPunct="1"/>
            <a:endParaRPr lang="fi-FI" noProof="1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5E5D7DFF-C34A-44C2-A183-239891E22F6D}" type="slidenum">
              <a:rPr sz="1200" noProof="1"/>
              <a:pPr algn="r"/>
              <a:t>5</a:t>
            </a:fld>
            <a:endParaRPr lang="sv-SE" sz="1200" noProof="1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noProof="1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fld id="{DD676E74-568F-46CC-9E79-0E3AA877385A}" type="slidenum">
              <a:rPr sz="1200" smtClean="0"/>
              <a:pPr>
                <a:defRPr/>
              </a:pPr>
              <a:t>6</a:t>
            </a:fld>
            <a:endParaRPr lang="sv-SE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noProof="1" smtClean="0">
                <a:latin typeface="Arial" pitchFamily="34" charset="0"/>
                <a:ea typeface="ヒラギノ角ゴ Pro W3"/>
              </a:rPr>
              <a:t>The ICP IM sites (mostly forested catchments) are located in undisturbed areas, such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as natural parks or comparable areas. The ICP IM network presently covers forty-seven</a:t>
            </a:r>
          </a:p>
          <a:p>
            <a:pPr eaLnBrk="1" hangingPunct="1"/>
            <a:r>
              <a:rPr lang="fi-FI" noProof="1" smtClean="0">
                <a:latin typeface="Arial" pitchFamily="34" charset="0"/>
                <a:ea typeface="ヒラギノ角ゴ Pro W3"/>
              </a:rPr>
              <a:t>sites from seventeen countries. The international Programme Centre is located at the</a:t>
            </a:r>
            <a:r>
              <a:rPr lang="fi-FI" smtClean="0">
                <a:latin typeface="Arial" pitchFamily="34" charset="0"/>
                <a:ea typeface="ヒラギノ角ゴ Pro W3"/>
              </a:rPr>
              <a:t> </a:t>
            </a:r>
            <a:r>
              <a:rPr lang="fi-FI" noProof="1" smtClean="0">
                <a:latin typeface="Arial" pitchFamily="34" charset="0"/>
                <a:ea typeface="ヒラギノ角ゴ Pro W3"/>
              </a:rPr>
              <a:t>Finnish Environment Institute in Helsinki.</a:t>
            </a:r>
          </a:p>
          <a:p>
            <a:pPr eaLnBrk="1" hangingPunct="1"/>
            <a:endParaRPr lang="fi-FI" noProof="1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041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38916" name="Dian numeron paikkamerkki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fld id="{5414141B-ECD3-427B-A50C-60913EC9F008}" type="slidenum">
              <a:rPr sz="1200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sv-SE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F505-3352-4CB1-87E6-E986969FE2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6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81997-92BC-4A6E-A056-3BDD8333C3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31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64D94-9FD6-4FCB-937D-2009E49463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323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2608-4E86-4D5D-8120-96DE9976FF95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05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56CA-B3EE-43C3-B118-99D49402EF3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6DEE-02AB-423F-A6BB-0BFEE59E225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32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DE18-6865-4C0B-B557-C9C542CD3F3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2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92BC5-DB9D-46A8-BD15-9B79249AA16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0DE21-74C8-44A1-AE8E-B8928E194BC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1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0332-4C5E-418C-9EB9-EB5EB42ADE4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4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5177-0856-471E-8994-56B669560B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EC25-7E47-4651-AB8D-708863E5D4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493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0BED-D1D6-4FC7-90E9-C05FEBA051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9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6BF9-2D73-4559-852E-0ACC7DC3A77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80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2123-40BF-45C4-BBF0-73AC0D09518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19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2608-4E86-4D5D-8120-96DE9976FF95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42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56CA-B3EE-43C3-B118-99D49402EF31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95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6DEE-02AB-423F-A6BB-0BFEE59E225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21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DE18-6865-4C0B-B557-C9C542CD3F3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3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92BC5-DB9D-46A8-BD15-9B79249AA16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54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0DE21-74C8-44A1-AE8E-B8928E194BC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84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0332-4C5E-418C-9EB9-EB5EB42ADE4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E63C2-035E-4ED3-AC9B-F6AAFE20D5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5168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5177-0856-471E-8994-56B669560B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10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0BED-D1D6-4FC7-90E9-C05FEBA051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68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6BF9-2D73-4559-852E-0ACC7DC3A77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53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2123-40BF-45C4-BBF0-73AC0D09518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A223-52C8-4643-88A6-C7093A6FB350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4412-F0F4-48C9-971E-80D58086E770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6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FC52-9997-4448-8B2D-DC3C20E96A75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B83DA-12C3-4DB0-89B4-3C3A224C5FFD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60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B5E0-4BC1-4B5D-A628-132A30DB97C6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5EA7-5A75-4ADB-83BD-E5495F38766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9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E5DA-2C10-4ECC-90CA-45900E7A81B3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72BB-940A-416C-A7CA-8264E2F5C036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6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FAF1-7551-435D-8E13-BA77FD86924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6A48-4D42-4811-8403-0E1C1C872C98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33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8FCB-A9CA-4A7A-8F7C-07641AE0D860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6C8-4519-4EDF-9BCA-F833117127B7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9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2729-B0FE-416D-92CF-B9992D9994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263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B9DE-7AD4-47E5-88BB-B229066E01A8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8AF9-D564-4409-B4B8-38A5DBB9A5BB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91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202D-20CA-463B-90D8-A14CD97D2DD8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92D05-57E9-44AD-B6EB-CB9E5F791D7B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6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8CC8-D48F-4C68-A3D8-F296525EDD05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F0A5-6637-43D8-B391-1047BC63A93E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6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F44C-5A03-4FF1-8EC5-04CB36DDB87A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7E61-F54D-4C00-8EF6-90845285CAC1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7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5915-9ED0-4482-987B-992A10FAA499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3205-E0A9-4A5E-8836-300B11E62AC5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65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C1FF-5083-45EC-998E-F0F539BE4C0D}" type="datetimeFigureOut">
              <a:rPr lang="sv-SE"/>
              <a:pPr>
                <a:defRPr/>
              </a:pPr>
              <a:t>2016-05-17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19AE-70E7-417A-AD25-73C4A2C6B0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240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3A42-5E53-430E-BC2A-F6BE84248D8E}" type="datetimeFigureOut">
              <a:rPr lang="sv-SE"/>
              <a:pPr>
                <a:defRPr/>
              </a:pPr>
              <a:t>2016-05-17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5760-F189-471A-8B22-74D46863EB9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927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3970-2162-479B-B987-18FB3662F32C}" type="datetimeFigureOut">
              <a:rPr lang="sv-SE"/>
              <a:pPr>
                <a:defRPr/>
              </a:pPr>
              <a:t>2016-05-17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6590-626C-467A-A4CF-7AF5F0C24D4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500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B19C-66B8-4822-9AC0-DD42AFA47E5B}" type="datetimeFigureOut">
              <a:rPr lang="sv-SE"/>
              <a:pPr>
                <a:defRPr/>
              </a:pPr>
              <a:t>2016-05-17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B301-12A7-467A-8247-9D460C1291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387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B9C3-CB3F-4538-82AB-C02D509C7AA4}" type="datetimeFigureOut">
              <a:rPr lang="sv-SE"/>
              <a:pPr>
                <a:defRPr/>
              </a:pPr>
              <a:t>2016-05-17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F63D-8F0E-4F3E-9063-96E17F2709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73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D3548-8CD2-4B3E-A2BC-578EA34558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19486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3C736-1F12-4AC4-80D9-48F458B31E1B}" type="datetimeFigureOut">
              <a:rPr lang="sv-SE"/>
              <a:pPr>
                <a:defRPr/>
              </a:pPr>
              <a:t>2016-05-17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06B2-270D-46B9-BE30-3C9ECF584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826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0557-2B43-41A5-A5E3-BF681ED3F720}" type="datetimeFigureOut">
              <a:rPr lang="sv-SE"/>
              <a:pPr>
                <a:defRPr/>
              </a:pPr>
              <a:t>2016-05-17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2645-7938-423E-8F4F-E521261781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725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5F82-F60D-401A-9E83-11330206E991}" type="datetimeFigureOut">
              <a:rPr lang="sv-SE"/>
              <a:pPr>
                <a:defRPr/>
              </a:pPr>
              <a:t>2016-05-17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ED11-C133-4980-B73D-8154BF9B5D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756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E9A2-055D-45CC-AC03-DBA9964BA097}" type="datetimeFigureOut">
              <a:rPr lang="sv-SE"/>
              <a:pPr>
                <a:defRPr/>
              </a:pPr>
              <a:t>2016-05-17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FA67-DE1C-46B3-A75A-016C86EDC87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3690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5239-1E5A-4E8F-94F9-A527CE6949E6}" type="datetimeFigureOut">
              <a:rPr lang="sv-SE"/>
              <a:pPr>
                <a:defRPr/>
              </a:pPr>
              <a:t>2016-05-17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04F3-60BE-4153-A772-842FC4D2C1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088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2361-C23F-49E2-9303-7DF3D9558335}" type="datetimeFigureOut">
              <a:rPr lang="sv-SE"/>
              <a:pPr>
                <a:defRPr/>
              </a:pPr>
              <a:t>2016-05-17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63E4-3A5E-447B-86FE-128B1D66F1F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133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F505-3352-4CB1-87E6-E986969FE245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369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EC25-7E47-4651-AB8D-708863E5D48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210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E63C2-035E-4ED3-AC9B-F6AAFE20D5A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672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E2729-B0FE-416D-92CF-B9992D99946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4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2A53-4F27-41FE-860D-F8B5CF5F16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207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D3548-8CD2-4B3E-A2BC-578EA345582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11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2A53-4F27-41FE-860D-F8B5CF5F168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37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E8A2-4115-449E-A20B-FF8C585FE4C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779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9C80-877C-4687-B6BB-DDA7D27A047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82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A7CB-BC7E-4D2B-8158-D13ED341C48F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22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81997-92BC-4A6E-A056-3BDD8333C36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136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64D94-9FD6-4FCB-937D-2009E49463A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8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E8A2-4115-449E-A20B-FF8C585FE4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18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9C80-877C-4687-B6BB-DDA7D27A04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42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A7CB-BC7E-4D2B-8158-D13ED341C4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15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7436C425-325D-4ACA-A37D-AFD6262BA25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8E3AD022-096E-4AA6-AF74-04BD340CEB3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0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8E3AD022-096E-4AA6-AF74-04BD340CEB38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0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A92A4C-DB1E-4B3D-9A7B-C611A8D147A8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2016-05-17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F2B6C-87FC-496E-B47D-DE6380C96EB6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 defTabSz="457200">
              <a:defRPr/>
            </a:pPr>
            <a:fld id="{2DFFC4CC-D0AE-4D6C-BC53-C4299C54FDCE}" type="datetimeFigureOut">
              <a:rPr lang="sv-SE">
                <a:latin typeface="Calibri" pitchFamily="34" charset="0"/>
                <a:cs typeface="+mn-cs"/>
              </a:rPr>
              <a:pPr defTabSz="457200">
                <a:defRPr/>
              </a:pPr>
              <a:t>2016-05-17</a:t>
            </a:fld>
            <a:endParaRPr lang="sv-SE">
              <a:latin typeface="Calibri" pitchFamily="34" charset="0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 defTabSz="457200">
              <a:defRPr/>
            </a:pPr>
            <a:fld id="{047E83DF-829B-40D4-84DD-45E163C30036}" type="slidenum">
              <a:rPr lang="sv-SE">
                <a:latin typeface="Calibri" pitchFamily="34" charset="0"/>
                <a:cs typeface="+mn-cs"/>
              </a:rPr>
              <a:pPr defTabSz="457200">
                <a:defRPr/>
              </a:pPr>
              <a:t>‹#›</a:t>
            </a:fld>
            <a:endParaRPr lang="sv-SE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18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fld id="{7436C425-325D-4ACA-A37D-AFD6262BA25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hyperlink" Target="http://www.google.se/url?sa=i&amp;rct=j&amp;q=&amp;esrc=s&amp;source=images&amp;cd=&amp;cad=rja&amp;uact=8&amp;ved=0CAcQjRw&amp;url=http://www.studentum.se/utlandsstudier/Studera_i_Norge__d7970.html&amp;ei=YU03VZLyFYLlywO4mIGIAw&amp;bvm=bv.91071109,d.bGQ&amp;psig=AFQjCNFLOveefizOGcfuZk-mAQdRdMr7nA&amp;ust=1429773961250199" TargetMode="External"/><Relationship Id="rId12" Type="http://schemas.openxmlformats.org/officeDocument/2006/relationships/hyperlink" Target="http://www.google.se/url?sa=i&amp;rct=j&amp;q=&amp;esrc=s&amp;source=images&amp;cd=&amp;cad=rja&amp;uact=8&amp;ved=0CAcQjRw&amp;url=http://campaign.visitnorway.com/se/sommaraventyr-i-norge/&amp;ei=UE83VYngIca5ygO8oIDoDg&amp;bvm=bv.91071109,d.bGQ&amp;psig=AFQjCNFLOveefizOGcfuZk-mAQdRdMr7nA&amp;ust=1429773961250199" TargetMode="External"/><Relationship Id="rId2" Type="http://schemas.openxmlformats.org/officeDocument/2006/relationships/hyperlink" Target="http://www.google.se/url?sa=i&amp;rct=j&amp;q=&amp;esrc=s&amp;source=images&amp;cd=&amp;cad=rja&amp;uact=8&amp;ved=0CAcQjRw&amp;url=http://www.varldensflaggor.se/norges-flagga.html&amp;ei=D003Va7VMsTgywPHsYDIAg&amp;bvm=bv.91071109,d.bGQ&amp;psig=AFQjCNFLOveefizOGcfuZk-mAQdRdMr7nA&amp;ust=1429773961250199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11" Type="http://schemas.openxmlformats.org/officeDocument/2006/relationships/image" Target="../media/image22.jpeg"/><Relationship Id="rId5" Type="http://schemas.openxmlformats.org/officeDocument/2006/relationships/image" Target="../media/image1.png"/><Relationship Id="rId15" Type="http://schemas.openxmlformats.org/officeDocument/2006/relationships/image" Target="../media/image24.jpeg"/><Relationship Id="rId10" Type="http://schemas.openxmlformats.org/officeDocument/2006/relationships/hyperlink" Target="https://www.google.se/url?sa=i&amp;rct=j&amp;q=&amp;esrc=s&amp;source=images&amp;cd=&amp;cad=rja&amp;uact=8&amp;ved=0CAcQjRw&amp;url=https://snl.no/Turisme_i_Norge&amp;ei=Ok43VaDIFaOaygPw4IHgCQ&amp;bvm=bv.91071109,d.bGQ&amp;psig=AFQjCNFLOveefizOGcfuZk-mAQdRdMr7nA&amp;ust=1429773961250199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21.jpeg"/><Relationship Id="rId14" Type="http://schemas.openxmlformats.org/officeDocument/2006/relationships/hyperlink" Target="http://www.google.se/url?sa=i&amp;rct=j&amp;q=&amp;esrc=s&amp;source=images&amp;cd=&amp;cad=rja&amp;uact=8&amp;ved=0CAcQjRw&amp;url=http://fantasydining.com/category/norge/&amp;ei=rE43Vf3BL6n6ywPh5IAw&amp;bvm=bv.91071109,d.bGQ&amp;psig=AFQjCNFLOveefizOGcfuZk-mAQdRdMr7nA&amp;ust=142977396125019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465263" y="2036763"/>
            <a:ext cx="61214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ICP </a:t>
            </a:r>
            <a:r>
              <a:rPr lang="sv-SE" sz="3200" b="1" i="1" dirty="0" err="1">
                <a:solidFill>
                  <a:schemeClr val="accent2"/>
                </a:solidFill>
                <a:latin typeface="Comic Sans MS" pitchFamily="66" charset="0"/>
              </a:rPr>
              <a:t>Integrated</a:t>
            </a: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3200" b="1" i="1" dirty="0" err="1">
                <a:solidFill>
                  <a:schemeClr val="accent2"/>
                </a:solidFill>
                <a:latin typeface="Comic Sans MS" pitchFamily="66" charset="0"/>
              </a:rPr>
              <a:t>Monitoring</a:t>
            </a: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3200" b="1" i="1" dirty="0" err="1">
                <a:solidFill>
                  <a:schemeClr val="accent2"/>
                </a:solidFill>
                <a:latin typeface="Comic Sans MS" pitchFamily="66" charset="0"/>
              </a:rPr>
              <a:t>of</a:t>
            </a: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 Air Pollution </a:t>
            </a:r>
            <a:r>
              <a:rPr lang="sv-SE" sz="3200" b="1" i="1" dirty="0" err="1">
                <a:solidFill>
                  <a:schemeClr val="accent2"/>
                </a:solidFill>
                <a:latin typeface="Comic Sans MS" pitchFamily="66" charset="0"/>
              </a:rPr>
              <a:t>Effects</a:t>
            </a: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 on Ecosystems -</a:t>
            </a:r>
          </a:p>
          <a:p>
            <a:pPr algn="ctr" eaLnBrk="1" hangingPunct="1">
              <a:spcBef>
                <a:spcPct val="50000"/>
              </a:spcBef>
            </a:pPr>
            <a:r>
              <a:rPr lang="sv-SE" sz="3200" b="1" i="1" dirty="0">
                <a:solidFill>
                  <a:schemeClr val="accent2"/>
                </a:solidFill>
                <a:latin typeface="Comic Sans MS" pitchFamily="66" charset="0"/>
              </a:rPr>
              <a:t>ICP IM</a:t>
            </a:r>
          </a:p>
          <a:p>
            <a:pPr algn="ctr" eaLnBrk="1" hangingPunct="1">
              <a:spcBef>
                <a:spcPct val="50000"/>
              </a:spcBef>
            </a:pP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Achievements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2800" b="1" i="1" dirty="0">
                <a:solidFill>
                  <a:schemeClr val="accent2"/>
                </a:solidFill>
                <a:latin typeface="Comic Sans MS" pitchFamily="66" charset="0"/>
              </a:rPr>
              <a:t>&amp; </a:t>
            </a:r>
            <a:r>
              <a:rPr lang="sv-SE" sz="2800" b="1" i="1" dirty="0" err="1">
                <a:solidFill>
                  <a:schemeClr val="accent2"/>
                </a:solidFill>
                <a:latin typeface="Comic Sans MS" pitchFamily="66" charset="0"/>
              </a:rPr>
              <a:t>Priorities</a:t>
            </a:r>
            <a:endParaRPr lang="sv-SE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1" hangingPunct="1"/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2015-2017</a:t>
            </a:r>
            <a:endParaRPr lang="sv-SE" sz="10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1" hangingPunct="1"/>
            <a:r>
              <a:rPr lang="sv-SE" b="1" i="1" dirty="0">
                <a:solidFill>
                  <a:schemeClr val="accent2"/>
                </a:solidFill>
                <a:latin typeface="Comic Sans MS" pitchFamily="66" charset="0"/>
              </a:rPr>
              <a:t>Lars </a:t>
            </a:r>
            <a:r>
              <a:rPr lang="sv-SE" b="1" i="1" dirty="0" smtClean="0">
                <a:solidFill>
                  <a:schemeClr val="accent2"/>
                </a:solidFill>
                <a:latin typeface="Comic Sans MS" pitchFamily="66" charset="0"/>
              </a:rPr>
              <a:t>Lundin and Martin Forsius </a:t>
            </a:r>
            <a:endParaRPr lang="sv-SE" sz="1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sv-SE" sz="1800" b="1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04800"/>
            <a:ext cx="17272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2546350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2843213" y="6308725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48037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Bildobjekt 2" descr="slu_logga ida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38825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83" y="97177"/>
            <a:ext cx="1222375" cy="7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lrtap_cmyk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7177"/>
            <a:ext cx="1540147" cy="455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ruta 1"/>
          <p:cNvSpPr txBox="1">
            <a:spLocks noChangeArrowheads="1"/>
          </p:cNvSpPr>
          <p:nvPr/>
        </p:nvSpPr>
        <p:spPr bwMode="auto">
          <a:xfrm>
            <a:off x="395536" y="692696"/>
            <a:ext cx="76257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Report and scientific paper on mass balances and</a:t>
            </a:r>
            <a:br>
              <a:rPr lang="en-U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  indicators for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sulphur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and nitrogen in catchments</a:t>
            </a:r>
            <a:endParaRPr lang="sv-SE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72" y="1523693"/>
            <a:ext cx="6239256" cy="4515919"/>
          </a:xfrm>
          <a:prstGeom prst="rect">
            <a:avLst/>
          </a:prstGeom>
        </p:spPr>
      </p:pic>
      <p:pic>
        <p:nvPicPr>
          <p:cNvPr id="8" name="Bildobjekt 2" descr="slu_logga ida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284" y="6039611"/>
            <a:ext cx="593741" cy="60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91880" y="6299199"/>
            <a:ext cx="443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62026"/>
            <a:ext cx="2751584" cy="38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3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1013744"/>
            <a:ext cx="8640960" cy="14791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800" dirty="0" err="1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Metal</a:t>
            </a:r>
            <a:r>
              <a:rPr lang="sv-SE" sz="2800" dirty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sv-SE" sz="2800" dirty="0" err="1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content</a:t>
            </a:r>
            <a:r>
              <a:rPr lang="sv-SE" sz="2800" dirty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in the </a:t>
            </a:r>
            <a:r>
              <a:rPr lang="sv-SE" sz="28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soil</a:t>
            </a:r>
            <a:r>
              <a:rPr lang="sv-SE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sv-SE" sz="28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during</a:t>
            </a:r>
            <a:r>
              <a:rPr lang="sv-SE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1980-2012 </a:t>
            </a:r>
            <a:br>
              <a:rPr lang="sv-SE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sv-SE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in Swedish IM-sites</a:t>
            </a:r>
            <a:br>
              <a:rPr lang="sv-SE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decrease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in the humus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layer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but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increase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in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deeper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layers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Hg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increases</a:t>
            </a:r>
            <a:r>
              <a:rPr lang="sv-SE" sz="2700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 in all </a:t>
            </a:r>
            <a:r>
              <a:rPr lang="sv-SE" sz="2700" dirty="0" err="1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layers</a:t>
            </a:r>
            <a:endParaRPr lang="sv-SE" sz="2700" dirty="0">
              <a:solidFill>
                <a:srgbClr val="C0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0243" name="Rubrik 1"/>
          <p:cNvSpPr txBox="1">
            <a:spLocks/>
          </p:cNvSpPr>
          <p:nvPr/>
        </p:nvSpPr>
        <p:spPr bwMode="auto">
          <a:xfrm>
            <a:off x="432867" y="258292"/>
            <a:ext cx="8229600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457200" eaLnBrk="1" hangingPunct="1"/>
            <a:endParaRPr lang="sv-SE" altLang="sv-SE" dirty="0" smtClean="0">
              <a:solidFill>
                <a:prstClr val="black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6" name="Picture 4" descr="i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12" y="304800"/>
            <a:ext cx="1163575" cy="7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rtap_cmyk_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800"/>
            <a:ext cx="1800126" cy="5325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2" descr="slu_logga ida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12" y="6093295"/>
            <a:ext cx="541113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91880" y="6299199"/>
            <a:ext cx="443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4205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objekt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1" y="2636912"/>
            <a:ext cx="7128792" cy="32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67" y="17362"/>
            <a:ext cx="1133033" cy="71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18965" y="757938"/>
            <a:ext cx="859187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800" b="1" dirty="0" smtClean="0">
                <a:solidFill>
                  <a:srgbClr val="333399"/>
                </a:solidFill>
                <a:latin typeface="Comic Sans MS" pitchFamily="66" charset="0"/>
              </a:rPr>
              <a:t>Planned ICP IM work </a:t>
            </a:r>
            <a:r>
              <a:rPr lang="en-GB" sz="2800" b="1" dirty="0">
                <a:solidFill>
                  <a:srgbClr val="333399"/>
                </a:solidFill>
                <a:latin typeface="Comic Sans MS" pitchFamily="66" charset="0"/>
              </a:rPr>
              <a:t>and reports </a:t>
            </a:r>
            <a:r>
              <a:rPr lang="en-GB" sz="2800" b="1" dirty="0" smtClean="0">
                <a:solidFill>
                  <a:srgbClr val="333399"/>
                </a:solidFill>
                <a:latin typeface="Comic Sans MS" pitchFamily="66" charset="0"/>
              </a:rPr>
              <a:t>2016-2017</a:t>
            </a:r>
            <a:endParaRPr lang="en-GB" sz="2800" b="1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/>
            <a:endParaRPr lang="en-GB" sz="14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ICP IM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25</a:t>
            </a:r>
            <a:r>
              <a:rPr lang="en-GB" baseline="30000" dirty="0" smtClean="0">
                <a:solidFill>
                  <a:srgbClr val="333399"/>
                </a:solidFill>
                <a:latin typeface="Comic Sans MS" pitchFamily="66" charset="0"/>
              </a:rPr>
              <a:t>th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Annual Report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2016 and WGE Joint report</a:t>
            </a:r>
            <a:endParaRPr lang="en-GB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Report (2016) 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on dynamic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responses of 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vegetation changes in relation to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N – Scientific paper in 2017</a:t>
            </a:r>
            <a:endParaRPr lang="en-GB" sz="10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Report on assessing long-term trends 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of S and N effects and scientific paper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Report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on HM trends and budgets (2017)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Progress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report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on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mercury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with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ICP Waters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Report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on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connections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between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calculated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CL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exceedances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and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observed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dirty="0" err="1" smtClean="0">
                <a:solidFill>
                  <a:srgbClr val="333399"/>
                </a:solidFill>
                <a:latin typeface="Comic Sans MS" pitchFamily="66" charset="0"/>
              </a:rPr>
              <a:t>impacts</a:t>
            </a:r>
            <a:r>
              <a:rPr lang="sv-SE" dirty="0" smtClean="0">
                <a:solidFill>
                  <a:srgbClr val="333399"/>
                </a:solidFill>
                <a:latin typeface="Comic Sans MS" pitchFamily="66" charset="0"/>
              </a:rPr>
              <a:t> of N (2017)</a:t>
            </a:r>
            <a:endParaRPr lang="en-GB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endParaRPr lang="en-GB" sz="12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In 2016 the 24</a:t>
            </a:r>
            <a:r>
              <a:rPr lang="en-GB" baseline="30000" dirty="0" smtClean="0">
                <a:solidFill>
                  <a:srgbClr val="333399"/>
                </a:solidFill>
                <a:latin typeface="Comic Sans MS" pitchFamily="66" charset="0"/>
              </a:rPr>
              <a:t>th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ICP IM Task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Force meeting joint with ICP Waters</a:t>
            </a:r>
            <a:endParaRPr lang="en-GB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43012" name="Picture 4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9" y="118261"/>
            <a:ext cx="2087563" cy="6175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3217102" y="6272211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9587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0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92418" y="836712"/>
            <a:ext cx="7561262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Increased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possibilities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to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deliver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required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science in the </a:t>
            </a:r>
            <a:r>
              <a:rPr lang="sv-SE" sz="2800" b="1" dirty="0" err="1" smtClean="0">
                <a:solidFill>
                  <a:srgbClr val="333399"/>
                </a:solidFill>
                <a:latin typeface="Comic Sans MS" pitchFamily="66" charset="0"/>
              </a:rPr>
              <a:t>future</a:t>
            </a:r>
            <a:r>
              <a:rPr lang="sv-SE" sz="2800" b="1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endParaRPr lang="sv-SE" sz="2800" b="1" dirty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sv-SE" sz="2800" dirty="0" err="1">
                <a:solidFill>
                  <a:srgbClr val="333399"/>
                </a:solidFill>
                <a:latin typeface="Comic Sans MS" pitchFamily="66" charset="0"/>
              </a:rPr>
              <a:t>I</a:t>
            </a:r>
            <a:r>
              <a:rPr lang="sv-SE" sz="2800" dirty="0" err="1" smtClean="0">
                <a:solidFill>
                  <a:srgbClr val="333399"/>
                </a:solidFill>
                <a:latin typeface="Comic Sans MS" pitchFamily="66" charset="0"/>
              </a:rPr>
              <a:t>ntense</a:t>
            </a:r>
            <a:r>
              <a:rPr lang="sv-SE" sz="28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dirty="0" err="1" smtClean="0">
                <a:solidFill>
                  <a:srgbClr val="333399"/>
                </a:solidFill>
                <a:latin typeface="Comic Sans MS" pitchFamily="66" charset="0"/>
              </a:rPr>
              <a:t>collaboration</a:t>
            </a:r>
            <a:r>
              <a:rPr lang="sv-SE" sz="28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dirty="0" err="1" smtClean="0">
                <a:solidFill>
                  <a:srgbClr val="333399"/>
                </a:solidFill>
                <a:latin typeface="Comic Sans MS" pitchFamily="66" charset="0"/>
              </a:rPr>
              <a:t>between</a:t>
            </a:r>
            <a:r>
              <a:rPr lang="sv-SE" sz="28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800" dirty="0" err="1" smtClean="0">
                <a:solidFill>
                  <a:srgbClr val="333399"/>
                </a:solidFill>
                <a:latin typeface="Comic Sans MS" pitchFamily="66" charset="0"/>
              </a:rPr>
              <a:t>ICP:s</a:t>
            </a:r>
            <a:r>
              <a:rPr lang="sv-SE" sz="2800" dirty="0" smtClean="0">
                <a:solidFill>
                  <a:srgbClr val="333399"/>
                </a:solidFill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Increase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the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monitoring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regions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Increase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policy oriented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assessments</a:t>
            </a:r>
            <a:endParaRPr lang="sv-SE" sz="2000" dirty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sv-SE" b="1" dirty="0" smtClean="0">
                <a:solidFill>
                  <a:srgbClr val="333399"/>
                </a:solidFill>
                <a:latin typeface="Comic Sans MS" pitchFamily="66" charset="0"/>
              </a:rPr>
              <a:t>EC </a:t>
            </a:r>
            <a:r>
              <a:rPr lang="sv-SE" b="1" dirty="0" err="1">
                <a:solidFill>
                  <a:srgbClr val="333399"/>
                </a:solidFill>
                <a:latin typeface="Comic Sans MS" pitchFamily="66" charset="0"/>
              </a:rPr>
              <a:t>collaboration</a:t>
            </a:r>
            <a:r>
              <a:rPr lang="sv-SE" b="1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b="1" dirty="0" err="1" smtClean="0">
                <a:solidFill>
                  <a:srgbClr val="333399"/>
                </a:solidFill>
                <a:latin typeface="Comic Sans MS" pitchFamily="66" charset="0"/>
              </a:rPr>
              <a:t>projects</a:t>
            </a:r>
            <a:r>
              <a:rPr lang="sv-SE" b="1" dirty="0" smtClean="0">
                <a:solidFill>
                  <a:srgbClr val="333399"/>
                </a:solidFill>
                <a:latin typeface="Comic Sans MS" pitchFamily="66" charset="0"/>
              </a:rPr>
              <a:t>; New </a:t>
            </a:r>
            <a:r>
              <a:rPr lang="sv-SE" b="1" dirty="0" err="1" smtClean="0">
                <a:solidFill>
                  <a:srgbClr val="333399"/>
                </a:solidFill>
                <a:latin typeface="Comic Sans MS" pitchFamily="66" charset="0"/>
              </a:rPr>
              <a:t>Horizon</a:t>
            </a:r>
            <a:r>
              <a:rPr lang="sv-SE" b="1" dirty="0" smtClean="0">
                <a:solidFill>
                  <a:srgbClr val="333399"/>
                </a:solidFill>
                <a:latin typeface="Comic Sans MS" pitchFamily="66" charset="0"/>
              </a:rPr>
              <a:t> 2020</a:t>
            </a:r>
            <a:r>
              <a:rPr lang="sv-SE" sz="28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ICP IM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relates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to</a:t>
            </a:r>
            <a:endParaRPr lang="sv-SE" sz="2000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ALTER-Net II</a:t>
            </a:r>
          </a:p>
          <a:p>
            <a:pPr>
              <a:spcBef>
                <a:spcPts val="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LTER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Europe</a:t>
            </a:r>
            <a:endParaRPr lang="sv-SE" sz="2000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LIFE Watch http://www.lifewatch.eu/</a:t>
            </a:r>
          </a:p>
          <a:p>
            <a:pPr>
              <a:spcBef>
                <a:spcPts val="0"/>
              </a:spcBef>
            </a:pP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EnvEurope</a:t>
            </a:r>
            <a:endParaRPr lang="sv-SE" sz="2000" dirty="0" smtClean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EU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Cost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action FP0903</a:t>
            </a:r>
          </a:p>
          <a:p>
            <a:pPr>
              <a:spcBef>
                <a:spcPts val="0"/>
              </a:spcBef>
            </a:pP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EU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projects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SoilTrEC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, </a:t>
            </a:r>
            <a:r>
              <a:rPr lang="sv-SE" sz="2000" dirty="0" err="1" smtClean="0">
                <a:solidFill>
                  <a:srgbClr val="333399"/>
                </a:solidFill>
                <a:latin typeface="Comic Sans MS" pitchFamily="66" charset="0"/>
              </a:rPr>
              <a:t>Expeer</a:t>
            </a:r>
            <a:r>
              <a:rPr lang="sv-SE" sz="2000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2000" dirty="0" smtClean="0">
                <a:solidFill>
                  <a:srgbClr val="333399"/>
                </a:solidFill>
                <a:latin typeface="Comic Sans MS" pitchFamily="66" charset="0"/>
              </a:rPr>
              <a:t>…</a:t>
            </a:r>
            <a:endParaRPr lang="sv-SE" sz="200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76" y="228601"/>
            <a:ext cx="1193624" cy="8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lrtap_cmyk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2" y="242889"/>
            <a:ext cx="1584102" cy="4683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88" y="5987897"/>
            <a:ext cx="644437" cy="6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91880" y="6299199"/>
            <a:ext cx="443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316586"/>
            <a:ext cx="2751584" cy="38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0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9" descr="lrtap_cmyk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73038"/>
            <a:ext cx="1584325" cy="468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3038"/>
            <a:ext cx="1008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90241"/>
            <a:ext cx="3979168" cy="55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AutoShape 25" descr="data:image/jpeg;base64,/9j/4AAQSkZJRgABAQAAAQABAAD/2wCEAAkGBhQSERUUExQWFRUVGBgYGBgYFxgZGBcaGBgfGBgaGBwaHyYeGhojGhcYIi8iIycpLC0tGx4xNTAqNSYrLCkBCQoKDgwOGg8PGi8lHyUpLCosKSw0KiwsLCwsLCwsLCwsLCoqLCwvLCwsLCwsLCwsLCwsLCwsLCwsLCwsLCwsLP/AABEIAOsA1wMBIgACEQEDEQH/xAAbAAABBQEBAAAAAAAAAAAAAAAEAAECAwUGB//EAEkQAAECBAMEBQcKBAUDBQEAAAECEQADEiEEMUEFIlFhBhNxgZEWMkKhscHRFBUjUlRzk7PS8DNDYuEHU2OC8XSDojREcpKyJP/EABoBAAIDAQEAAAAAAAAAAAAAAAQFAQIDAAb/xAA0EQABAwIDBQYGAQUBAAAAAAABAAIDESEEEjETQVGh8BUiMmFxgQUzkbHB0VIUI2Lh8UL/2gAMAwEAAhEDEQA/ANsS0rmTajNUvrpwZM2aLCaoCwUEgRYnZb+hP7580N4r9jxo7Lym/fz/AM1UNtTaIlJsHUrzQxY3AOQOQLtwBjZ+JeDlACSCAuNalYwly6yh11APfFTW8a8+UWScPLJYmYC7f+omkHvEz2xTgsIVKY+c1S1qYlIL2zsp8wzA2FrQdi00moeaEh1FIUSf6Qq45MwcxaOaVzqAV9gssTGIqd5IbNl/Wmfjzv1xL5pRxm/jzv1xBO05YArJBGirsxbJO6C7xadqSvrixbU+6GrWGneagdr/AJLNx8pKTQjrazTczp1IqLB997sYP+aUcZv4879cVLxUhS0rUN5LsWNqS2luLQTK2ghSglJckE2BYNx53yiGxmpqFo6YUaGlQ+aUcZv4879cL5pRxm/jzv1wZCi2VvBVzu4rP+b5VVNUypnbr5ztx8+JnZUsXJmt9/O/XFE7Y6lKUqveVUDawSRSANbCIztgg1U0gFLBwSUltL5E3i+Riz2knRV6dmyyWCphZv587W49OIT8JJQ1a1pfJ5879cQXsYn0k5g00mlgkJAZ9LkdsEYvAKUqpKgHRQXS9ndxfOOyMXbSSiQ2Ug6zfx5364f5pRxm/jzv1wIrYWYCgxAAJBqAAApd2pLcNYcbELpNYZIDOCSCAbDk5B7o7ZsXbWThzRXzSjjN/HnfrhfNKOM38ed+uFs7Z/VAgHOn1JY+JcwZFSxquHupdBp2Qgu3Wls2nzra/wCZDJ2XLIcGbf8A15364LSpSFFSQCWZiSAbu7jXSK0zwzlPV/0nL/aoWbkW5QJnLHkPbbcafda3LRQ3VPzSjjN/HnfrhfNKOM38ed+uCJeISoEg5ZvaLIJAaRULPO7igvmlHGb+PO/XCGypf1pn4879cFT5dSVAFnBD8HDRnDY6gwTMIAfQvcZkg379AIsGNVTI8aIj5pRxm/jzv1ww2VLOSpn4879cPI2eUqJrJFJABqLZXLm4cHxgdGx1AWmkWZgCBm+hya3HnE5GKNpJ0VDH4USqFIVMBra82abUK0UojSHh9oyqZUpJLkLF+O4uFAsoAcj4HEsuj8Ni0ykTlrLJE+f+cRbiYyEqXNmVEfSLakaJSHZWeVrc72cxZJwy1zppCakonzzSopIUTMIYB8iHe2eRiWBEyUtVQSlwXcEUpGoPC/HhkwhSQS8ga1RhmZE2pReIQJaerDEEOqoKJJPpO29l22iyRhk0MQCCA+bHle7Q2EloAqQQXe7v2i8EVDiIa4bDmK7tUokk2hzFUjAS2agMW9WXtMZrkKP0NQKz6JSG5PmWPIWPGNdUwAEkgAZ3ybOHCnyg0GixLQdEBgsOlYClSkpzDMXsQQb83guXhEJLpSAWZxw/YETU1Q4sW9T+6JRWtVbKAAlChQo5SlChQo5chsfjeqSCzuWbuJ9gikbZQbAKPYH0JPhSfCDVywcwD2gH2wDjJawsGWgHdL2SAToScyWe0WFCs3ZhdL58ls4CsifN7T62ME4TGCY7Ahmd+YfSBsGldTLloSmnRIz/AGVWb2wciWBkAOwAeyONAubmNypQoUKKrRRW7W93qe0KWTrxPho/OJQorlvWq5MpLhjcGIS5ASbP2O4iyIpJKqbXycm/EZZ8oq8tb3nKQCbBSicmUVqCUhych/zDdWagkhibDUHSzQVhsIy6VoUSCwAUEq7Q+cDzYpjWVab9eiLw+FdI+4tv6uj8NsGYkgugvYpUHDfHsg5ewparkMf6TaMKfshYnKmonqQpWQmBYZO5Yq18xQzbeteLfJ/FKDHF1JIIN1FwZYQf/J1cueiN0zy7Nnofp9l6AQRhuXLbzv8AdBdL9kCVKlqCiSZrd3VrPjaFFfSXZ86VJHWzutqnppzZIEqbkDk7iwtaFDLDvc9lXGqXTMax9GiizpOHBM0vfr5+QuPpFB6nYRbjQCk9asAqFIYXbNkhnLkcDFCMSl5yesoPXzyWDkDrFE5ggW1i+WqTL3nAKrVEkqPaTf3QTFHG05q319ErkBcSKHXQLOxWHSKVKC3UVOVFIVk7sMibhrZXiuiQwJCw7NZJZ95geQUPVGycRLKmJBULBweDli3DhDvLpBYUvbd17Gg5sraaoUwOJsOSy8Dg5cwqG9kbmn0rOObJz5mNbDYcISEjIZQ6aQpgAC2ga3a0L5QlnewtkfhHOeDvVmQkblMu44Xf1N74eKzMTUkPcgsGNxb4Q/XBiXyzsfhFMwWhY6gt1VThRDrha/nZWN/VbviM3FJSFEnzQ5z/AGY7MBvUZHcCqZ200B23jkw49sDrxs0sN2X4n93iqXh0OFWFWQAakaBxd8vAwckpBItYXtp74SS4yRxoDQeS2bh3nUKmk/5ii7WcZ5k8h2RbI62oJ88MbuNGzsGzEQM9KWLik21z/fui4TQFMCQrk7tGDZ5GmocVp/T11BRAlr1QR2bwPh74YnQ2PO3tgiRtIKlVO6hYi43vDI8WaF85ocJWlSSQ4Ckkv2EOINZjn6EVV3YQAVqR6hUQniapklnC6fH2EeyAxMSFOEgkguKSQRo9rHUPBYxYLSQNONlg7DvaaFExErALOHOmsQkbwBBdLuohwQLuGIcEGzB8ovx2HHVESqUqmMkKILsTcuxLjnrGb8c0Uy3WkeDkfqKKta2Hu48oUlJWApL2OaVB0lsr8jzzjPl4LEBRZQDJDpSpsqKilRSWKvpMsn8L/ksxIKkTFJqKCHUSHY9Y4Cb3p0veB5MaXWFKfVENwBFKn6I8YpgROQSBkac+0aHmIJkYs2MsiakZoUXI/wDiTdJ5HhFWzlEICZhNYuXVWe2oABs7aRXjNpSZCgVWK0kuBmEhw/MmwHEwE6jtyIayRhsevyumwu2ZJTZVPFKnCh3GLVSgovLXSo3LXB7Un2xw0/bjIqmIO86pRQzsGZ72U59sauwulCZhRJnOZiykoPJSSobxY2CX7xnGL4qCrUfFMS7K/wCu5EdPf4Ep/wDOH5UyFDdPQeolOX+mHD/KmQoY4P5SCxXzCuakDenWLGdPct/qnJr8YJS2gfsF/wB9sQw09KTMBIBViJ4HM9aqCBikuBUCSSA17pufCCjgWv71TdJ3SZXEW1UFSSqxsPX3aA84IeIhY4jxiIxCSWBBd8v6c/CC4oGxCjVk51TUqaiWLZ6dsZcuXiUjzgoskOT2kkvqCQH4CNIE1WIKW9bxONg5Uc2qy1zZ9aU1IdVRILOkO1vrWv8A7YgvE4gKCSzmrJLj+kPkNbwTjNnCYpysh0kMGvcG/EPpzh8Ps4SypQJJpYPyA79BFg4aqpY6wQ82bPSC5SAMiWLsD3kk0+Ji5eIEyxelNzYh2u/Y+msQw8ypSSp1KIsWZKQ129kFkQjxONMgytFAiood9VFBLkl7t+7RIqbMsIjKU49XhaEUioPwLPk/xb95wHEzaPDeK3c7K2oQ+CxiVBSinUZsSS2QfP8AvF8lBAL6l20TyEZeBNCyD5wIB4M7E+aLh09rxsQXju44RAWGixw3ebmOqnJnlBcdhHEfGNNQTMTm44jQi/jGOuYBmQI08BhykEnNTeGntgFpIRrDU5dyFm4WYC43g2QLX43EEYLDqRkWSblJFwTc3B4wXCjZ8rn+Iq7IWsNQneKMbhzMlrRUU1Ahxo8XQozWyw19GySDWE0kKASkhII0AqsIlL6PqSGExN0LQTQXUFtvE1XXu5xtRDr0tVUKeL28Y4uWgLjoq8BhjLlpQS9IZxYZvlFk3DpU1SUqZ2cAs+efGFLnpVkoGz2L2dn7HiSJgUHBBHEZRFQVUhw1CqVgpZZ0JLCkbosnh2co1tj7OQ3WFKSSWTYbtDpDc7q7i0Z8W4bFKll03BzToeY4Hn4xV4JFlaNwa6pVPT/+BK++H5UyHinptiUrw8pST/OHaD1UyxGhhQwwfy/dZYkgvqFzBwFSpq1LpCZ86m1ktOKlE8XYQpGzULSaJgI3/NSzVEG972DdkE/JesRPS7PPnXzynE3GotFc3ZClEqUpJUSCRSaCACAGdzm8O43dwXSCZv8AcNkydhCzkWv5rNv1Fr2taENiWaoMymZLecoG972DdkR+Yzvb43iDcFiAXZV7iLMPsalSC4NNOhySC4HaTF6+ayy/480XJUmWmklIKQSWFI8NM4mmc6mAOTvcN3NAG0SlC0lzcuoP4OP3lBC0Dg1WZvbnyhVJi3NlyURYYMttyIlyglgBYA92Xt90WQLj+sZPVli9+zPws3+6BJWJn5UpJa9waSSWdjpazZXeGDW2ss3PpRSwcoSyoKIBez2sOD6dkETCpqkhwLkfWDZD4xSOvrDsUhV7AApdIcXfKoxPryQFEuXsl21y5lhrzhTLhY4nVca10AWzJCQaClFbJ80F3e78YrnoLhgCTa6XHi9ojLnprpSXBc9h1AOSnubc4tUCaaQfOF+Qzb2QG2ImTJrfctXOBYhjs+Z1oVUGYA3N+IbXXM68oktQCylKVZh/OKb6sO7+8GypFJUfrF4HBJUrNweOQ07mv3w1xLg2MZhvpuKHjZc0SBtukHuEa+BwoSkEElwNTT3DIRjoQwYpfM6al7N7o1Nl1EEBKinMFjblfO75QodI51iao6ENDtEbChgv9kEe2HiqNShQoZYcEcjHLlTj5pTLUUglTMmxNzYZczGQMOUBUtdSGUmYhSUqmJBYgvu3Dgkg8eyFMwEyUgFc4AbqVHfJ88KBS3pFqe+BepIQ/wApBDm7zGB6sKJDfVG8BkXvFHRBxrVGwy7NpaN5+1KdeaMrmfVZS5SUClKgN6YQ+W7YuxygzZEsorlkNSaks5Sy7sCRdi9ozRh3UwxBKjMBIJWAynKU5WUQXLxZh8FMmgqTiAQV1OmrdUHBSHzTdPDKKthoa1VpJ8zCygAPr7fn6lb8NFOCklEtCVGpSUgE3ueN4ujVArG6TjcR94H5tLW3v8YeF0n/AIcv7wflrhQxw/gWD9VVgs5v38/81UEwHh5oSJxUWAnz3P8A3VQSmekh3HHh7coZs8ISqQ98qcBrmqW4SaWPaSBy0BPOLxiklwFBw/w9sC4JJUK7EqzNTjkwHdYwNi9plDY63XMLd6QwhO7yfMnO1n158zDyV7wDhQKXsQQGsRlxi9aCATYnnYAa6xRhlMAkAsBnZu6F07NnGGuF1tH4rK6WplBJvYsfBwfV4GB17JdRVWQ6qmAYe3Pn6osnKFjY569mXrifykBLB1qbQe3gHgzCYnuHOdN6zmjBICrwqUyUkFdV3J7m58PbEFygpaswAxuLVMxtY5NcRGRKbduCq6r8OGl4MgOfGOltRaRxAIKXg1JyblXvAdgYM8EomG7JY2dzZ20A08IsipUwBWeftH9vZGLcRI2wVzE0Ke99bxAb1fGKk4ZiTYk5m7n1+yL4UZule8Ucaq+zbwVuBwSphKQUuGcknLJwG9T6iOjlpTKlgEpSALnIPqb8THO4TG9Uqpns2bAPr7oNTt1WSkJIOdyPa4MVBoEVC+NviRszGSppCEzAVu4p3tNW0bsgdMy7WccCCM20y72jLHVS1KmS0rQrNOVIbNJD+ar1RI7QWp1BkhV2AyftjON7zUPF/JGYrYij4SSN9darUhQFhcfos9ha3fwMHNGqGa4O0VOJwqZiaVhw4LdhcQMNiSuBybzlfVpfPOkM8HQolXqQgBsOVoDZgN5VqQwa8EYTAolAhApBazlrBvZF8LUABycgMzHVXVKUKCjsubwT/wDb+0CzTQqlW6rgdRxByIuIqHAriC3VY/Sf+HL+8H5a4UN0mV9HL+84Fv4a9coUM8P4Fg7VZuImBpiC2/iJ9yoJApmlVyQfBuMAz6FC1QWVAXAIIcAZNZgnx7428IkHrXAP08/MP/NVBNA4DwENonUaEmmjzPKwQqSWcTMxoLXBfkN8ZXgrZ+NQBTLSspIqskk/VyTpbONQIHAeAjPRteWCoFNIHIb1yCwHYYuSXCyzADCCSrMQtSv5agAfSWhIPMsSfZDdYKSSEFQci6lP3qAc9lolMxstSFO7BgbF3JYDtf3RVLxlRNFSgAkkkaK4MHLC8ATse3vtbXjxRDXMJorqi6aQE2NxwtkPDOEyQKXFudx8ImFOzZXv7PfFpnJ6lSHZXW1NWZdupCXyZV7NCZ0jpT3imUMTTby/KEr1CgQm+YybjllE0YhJ1FuY90I0qlISVpQwUk1uLLKSFJABfIinPKLpu0Ug4gmsdbNlzEpCihZQFKKiCAcksWPEC0Uyq4haN/VFTNWCnzgHyL5/ERFOKSBmBowu55NmfXFqcY68RSsJUuYCmYkKlpKXqUgKAKkE1JJ4lKg8SGOSJiSVKUUyVpUsVAzF0qCWVS5IBSmtrkatE5Qp2La1r1XooYzUaFjewfMZhsnvFiVlvRtmxy1v4iLcPjQFms0//wA8yUnfUCSSCkKmM4UXLFgwFoolSwCom+9mVVein0j537GkVIFKrN0bQ3M0rkNvdK50rFmWCjqknD1CkHdmKZTkKCtLBKT8YHpViaMWupLSTNCB1cttybQHNdZYZ7oHOOtmbOlLmCYZaFKSzLpSVOMmUz27dYj8x4d1HqZbrcKNIdTlzUdXNzxjqhcHjgsLph0tMhMsSFIWpVS1emKEByN12KiWBgTFdMJ3ywIlKSZKl4cJdApKZyKlVTKhSpvNDF7jSOolbJky3KJUtIIZVKEixzyGXEawkYCSlJR1cundDUBjTZIIZiU6Rwou2jQKELmJfS2ceqDyipUzFpWksm0lJMuq+4LXJ5xodENuzZypiJy/pJaUKKQgJpqe6VJWpK0mzO0bSMLJrWrq0BZ3VkoSFEHQlnIMPhMNKlimUhCXu0tIDtxpETQ1pS6gvYQtGVjlAhy4JALi4ctmI04xJQdQSUg1ZAqKe24zLaCNyLFrmmjleF2YEoDas+akJ6pNRJNVnZIHBxd8hrlEdm46dVWnDrdK1pN1OsUlTkUslzSAMrjg8aEOkkFwSk5OM24dkVNwimuAIJCh8941Xm4al0hnCiAqtr2BYovcBm1NodW3cUWJwdgC4ZZL0pyNOTqU9i9JAg3B9IpYS0xYdyE5OtuQ1e0N5TC+4eVxlENhkfdrEScTFQVcud6T7QnzJUtMyR1SRMSQXOfVK3WIHEj/AGwoP6Z41M3Dyik/zg41B6qZYwoYYX5dxS6CxJBfZZWCzm/fz/zVQTA2Czm/fz/zVRCXilmcpBTuDIsb2fjxeGWcMa2u+gSrZGRz6bqnr9IyMWZJXWppQKarbgaynfiXD+MbUASVgh1HeyL2yJFuVoibEiAAkVqsNltN6GEyaEkGS9W8QQS5Vck30IAbsgvZpLrdISHAtqQALcAAwbi8WJSNPUT7oRl2Z1X/AKjA3aTSPCrjDOBrVV4cWHOogciX+HjF7xUAQwABAGeXBoeo2BBDkCxHq/4hQAXupxRrnUbdWPFMoABmvwa9uUX/ACfgSO9/a8KYQhJIDt8dTBwwLgavNkOZa6BRTMfI/wBu2KZkhSg6VMoVC545W7osoPnWJyUBYFibiEFvcZjjYjkYyyCJ3fFWnerE7QW1VMtRyJa7Ktr36EM0SWikhVmGdtItWErsXBy1B7HyIileHUAyjUkaiyuTgZj9tHSYUjvR3HkqB40KsZsg44cOz4RJCwQCNYhLm2DgnWzG2l7QpaA1xlx0Gl+yA1uDwU1KAsSIrw6N7ilIzcZm/eRxiyyeA/fripcjrELSLEkO4OQLjxAgzBsD5RX1WM5ICJnSAoN8D3HlA8vDnQBCsiQzFuWsDS9kLSzTGydnDgX48z4wXhdgzipK3UoJd7K3nvqeywtaG80UWYPc6nJDs2jrNbXmiMKqhTqdfAhnS98u4Xz5RpyZ6V+aXbMajtGYjn5ux5iVnfoJUVEAEZ5Px1sbXMWYbBEJZaipT+cCXGVnN2tlleB5sG14zsd+eaIixD4+45q6CGjF+ULQQmsscjbTMF+V4JRtJTZJPNyPZCp7Sx2VyObO1wqs3aWDJUtSQKi7pUAXFRUCH1vxY90EbGxSZ5CCpKVOxDtVxKH97RPakoYhAALLS5oIG/8A0uWsSNPCMSXIdwApM5L1Jcl2swJJYsW9kOsO/bQZQaEW9Erf/ZmzUq37/wC103TLZSJUqWpJN5oFz/pzIaMbaPSBU6TKlLapMwHVyEoWnM5534GFA7GSRjLJqmZkjk70WiKwWc37+f8AmqgZGzpnX9Z1hpZqbN5zv2ty1gnBZzfv5/5qopxm0+rXSwIYHNjdQF+AuM/dB7WZmhLZH5HORylMHOQvAcskIGhPtUX9T+qB8VtZJFNKg7kEsxCSSCz3BKYswuK6xIJDGpm7Mzyzhf8AEWvoDSymF7TUA3RSUtaHhQiYUI1QVdQAN2Pha/74xMlKSHNzk9z/AGERlh1A6MQ/h+/GLhLDDVuNz4mHWEhyszUv5oSV1SnSpxr3hjFWMJCbFsn7CWLPreLojMlggg5GDXglpAWQNCoYdLBhkCw7Gf3xJckG+RZnBYxJCGyiudPpa2ersPHjGYAZEBJemqm9bKpQIsq4cMoWvz4GHlTVOLOk95Hb+zDYhZUKQnzuYfiSNHYcYvlIYXzNz2wLDG3aExk5eVeHmrPJIvqgpKskOyk2OWX7aHnAjJNZa3H16RfjJJUN3MHN2I45Z9kBzVqUEqsli4IVkcrggPrZ4CmgET76FaZ8zTxVxwytGK7WIZNzxyB4x0MvomosTMS9jZ25gcYxsJPUWqSQRd9Cx04GOq6PYwKRQ5qTe7ZHg2gMTi2GOkkYoKdao3AMikqH68EQNiynBKQSO1vB4knbEnrFS6wFJzBBAHC5DX0vdi2UGxmY7o/KnV1VOspJIUQdxJSG4BifGFuYu8RKdhob4RRWT8bh1kIUuWom7VA5N4HeHjA8vZmGURSQp8gFu+uh4RWvofhjS6Tu1syiPP8AOfja3INFmyujUuRMK0fUCE2uBUVKJOpJI0FhFmyFg7riFDo2u8QBRcnZMpLsgF+N/blGftro+FiqUkBQzSCwUOzJ43IYmM85rUlVfCx7ctF5wqWELpUGI0LgjkfcYsEsO4so66nt4x2uL2XKnWWl2yIJBbg47copm7PkzZCUIWyBdJSQb3GZzckxq2Ui4S12AcKi1Ny4LaaN1CiAFKWLjUUKaFBvSTZ5lBCc0hYAOh+jV64aH5cHgEGtkHExzAWuFDVNh5oT1pUQB18+5+9VF3yhKrJKSogtzs/hcQKjChfWByGxE8gjMHrFDXkTDHYiHBqVbmHyAzZ9BBkdMoqgJS7OaDeoSusqSZqgEhKiWZi7JALWNybRdci0pBHKYNLW3ffERsSWC9xYW3Ws3LWn1njE9nbCkzFpBmsN5LOl1dWd8ZaPd7dpik74miryrYeGWR2Vja+/5RY2fMCElWSgGIzPbwMMcK2dXfr8Y6xC0JASCkAAAAEAAeiw4cIS5yfrJcHiHcZjwhAzFNYPAD17r0T/AIW1xs8jy1/SxMPsZaiCo0pY29I5Nb95xpI2NLHE9p+EF1AlOrgsdGs/uicZyYqV5u76WRkeCgjAAbX1usbFTpCJnVqlKDJCisAUsTSH3qvOIGUQm7XwlwGJ3bBJ1ISLsAcxaNSfs+WuqtAVUkJU+qQagO4l4oOxJAYdUkd2WTf/AJT4CMjJXUlbCIDQBBr21h1poSQXooFJAUVMU5XAuBdrkRmrTcg98a+L2LLQgGVJRUi6WFwQA1PPdEcgEYlKhU5YkkH0ipJLHklTDvhv8MAOah9t6RfF3ULbH13LSRJS7jQ5aO3Dv0i2MgzsQQkFJDkOQGLVXBvu24ZwwmYkDIksjMAs4dWrkvaGzYw3SiRbTyK2IHXgwS4JDlyMwTbQ9kDBc8nQXNqcgBa7+kcoqTPxJHmsc7pHK2fEm/ARDog+xop2lNxWiqcg2JFj2ZH4xfInMQpJ7xw17eyMWaueX+jDuW3QSLHncG14KwZmBSqkgJZRACQLuw1uSA/hFHRFwIfShV45i14c2tQujw3SBaQQrf4HIjwziOD2/MQd41p55jsPxjlZK8QmkBJIcuV5m9nvuWgvBVrSoTQzkMGazAnI8X8IwdgYaGjRfr2RLfiExIueuPFb0/pSpah1e7npUD2lmiOJ25PQlEwAqQmXMVM3WBKSbV5JcBgBdynMZZiJQHbxMGbLxeKQhQlyCuqa4qsgSykMQ1ySRws/CFuKw7Y422ANeXqU0wE8kr3ZjUURs3a2LDH5MWBLpBUo+anPdyClaOTSY2tnrUtCFLRQspSSn6pIuO0Rz8na+OASFYep1quQxpcWYKsaSWVkactYsG1ccCHwyTZTs7WFs1Wu3bozQsLa8E2qulWh+R48I5zyHkkBJUt0lJq3CSEpCQk7uW7Vk4Ki2ca+zMWtSQJwSmbvEoB9EKKQoAkljbxgt79v7aK1LdF2q4rpPsRGGw6Agk1z0ku2YkrD2AzZzzMPB/T/APgSvvh+VMh4cYQ1jSnFfMWFgs5v38/81UEwNgs5v38/81UEw2Z4Qkr/ABn1WhsfCVLqOSPWSLeGcS8jcPey3IYmq5cMTlqbniYM2NhyhBKrVF2OgZr9sHvwHjHm8TMXyk1/4vW4SARwtFPM+qw19DsPSzKsQXcPZNNLt5uraElmhvI6SXupiFBt02UXzpfO75nIki0btPGHgfM5FZQhsFghJQiWjzEg55uS7+JVBMQU1Q4spvU/ujF2vt6ZLmlEuWVJCFOopUR1jOhNrM2faI4AkqSQAt2ERHMyumhVcYdak790qBG4OQsSdO+9nKkdIJhnJlqkKFS6XeyQEgkuzKuTw0ichVc4W0/fDKkg5gHtEOReJRQK5QuI2YhQ80A6EWjBm4RSc0nwtF2M2PiVpUkLSHXNU9anIWoFI83dZLjWIq2fjiFAT2akOQkVOjfUN02C2YMH3uIIPgxT4rVqPNLcTgo570oeI/KGQA4csHDngHvHTy8EhIYJDdjxRisLKS81bAIFSibJATdzA56V4Vn69Ng/pPnTkzuDmnMZkARGJxBnIIqP2pweEGHBDqGp18lKfsNJchTcmtAKtjzOAPeI3uuSwNQuHFxcHIjlCkzApIILggEGIZjZmWrX1UyfDoJL0p6Ll5kkpO8CO2AsP0bxLWWQDfMi7KOR0qILcBHcEQo0kx73UsOayi+GRsrckH0Xn07Y2IAIVMLMoEX9raDsaO+2fMSJaRWLJQMwxdNmfiO+BcfJK0zJQUE9YkgEh8wyrOLtAuG6JYetRUFKu7FiLpUBkHcVEgm4LMbNA0021pmtRExQbIHLf6D7LYl42WpwlSbEg7w84XPaziJTdoIQUBSh9IWS3pHlp64xZXQTDhnrsCM0+k/BNixIs3N4ox3RpTEShSmSl5QIBqWVmcaS4o3mS7coEfYd25REQa51HmgRW08Phps95i1OhIdIBoFAUtiWsd52f0UwFhujsmXNwykzlKJUVpC23xRmGAZXmuTm17xfPwsxS1mWicjrEqM1KqerUTLZ03JC3YMLZxRN2TPUkTGZclMoITS5UZYqVSXs5UoZXZooZZBYDrrmtxBEaVdT3HWvJW9Ph9DK4dcPy5kKG6eLeRJsR9KD2fRTIUPcF8peexXzFk7KkFa5iRmZ8/8ANVHTYbZSUF8yMn+DZwH0YliiaWucRiL/APdVGp1jqKQQGALa3f1QNisS95yCwFvVGYPCMYNobk39FOYpheJPFZQ/pOOwaGJKDfvOAEyUoUMlTw8WXKJdxwu/qb3xKIK84Xuyrccn93jE45coSMOlAZCQkZskAB+6LHhoUcoUVn990DDaiOfhBKxEhFTXcrgjeEJ86I4nwhfOiOJ8IMeOP23gscrEzDLVN6kgMETUoPmJAoc2ImBRNhuvdQISJDXHeoLmjdz/ANLocXRPlLl79K0qQSkXDhi3NjGFL6EykgBK8QmkqUlkp3VqFKlpFDB0CmnzQMgDeGw+Ex6ZMzNU7rJShVMFKymYTNKWumUZYQKc7ENGls9eM6xPWBHVl3FKQpIZTFwsgl0osB6ZvaLgOG9UJaToo4jonJmUqUFJUlCEhqSUBAZIBIJcRrYTDiWhKA7ICUh82CQA/O0XQ2sVJO9SABouWxGzsVLmOgqabOKlqlkEpQ9gywwYHnl2AtL2fj15zigmVd2SApVTJASDvDcdT2Ls8dMcWjKtL5ecPjDnEoHpJsWO8LHh2xpmPBUyjiqzhXQkEmpIDKdyFAM7tfwvAEvbCpc3fAbdSvkz3Hi7RqJnJJYKBLOzh2yfsjK2vKSplpUknkRdtRxaNcOI3Pyyb9/AobFmRseaM6XI4hdIlQIBBcG4PGOO2x0fEoKmLxCk1rm231JBnAhNKU3qy8LNB/R/aNKuqVko7vI5t2H2xsbS2YiegJmAkAhQYtcZe2M5I3QPLXKsMolYHtXG4vZyAZ74lAKQVqFMx2mLQpIXxAYAAXFV4uw+AJUqSieKpslSSkypwCErUtaTLJsEisC50aN2Z0dw1TXC1hf8whawpqtbjdHYwg/C7LlyiCkEUyxLFyWQkuBf2xUvstKLlek2BMnBSJaiCUzsxkXlzDCgvp3NCpEopII64XBf+VMOnbChphPl+6V4r5izdnIm1pXLEyhOJxPWNMASQZqwBQTcuQX4C0NL2HiBJmrZfyhSqUHrQVJluFAFT2uGLF2No1ejwJlTAB/7mfd/9YmNuF0jznPqm8LRs2+i5HaeyMYH+TKoT1IBSFllTFKJWUklwty9Rz746hAUAjJ2AU7vldu+LoZWnbGTnVC2a2hTEG+XLN35/wBoi6gA9L6m7f8AMWQJtLaqJCUqmEgKUEhg9yCfcYildFatNVeXqFgzG93GXdf3Q+83ov3t8YxvKvDsVVLZJUkiks4pfwceJgrAdIpM5YRLJJIJBpIDAlL35pMTlKjMFoXfRu9/hDbzei+mbd8ThExClRvbJtc/V/eIOq7BPK5A77Z9kWZw8Rqpqq6l23Rzubdlrwgs3tbQ/GLIZJzjl1VGpTCwJ13reyHcvlbi/uaHKYTxyhRqU3mh+FXvb3QiTULBmzfXsb3xOGVpHFcuW23sOUqYyga563CZaQTuy+rUolrJBUFF9YyVYfBBVa5ilJMyYFBgHUkKUU2Dqq6x0qJuGEdvi9nS5tPWJCqS6XGR5QN5N4dm6lDEUtSGZm9mucah9r1WZbfdzXNYFciTUR1ikzAqUDQkVEAhRRMZ0gBJsHD31gvotsiSQidLKl01JLsgAqCXYJDHdA7ydY2ldHcOS/Vpd6uF8ntyJ8YKwuARLBCEhILEgaskJHqAHdEF9rLg291z+OlFExQAYAukub6jS0a+xdsrUaFgFRuC7ZZh2uddIMxOHC0kHu5RzQX1awT6CgfA3Hg8MmluKhLT4mi3mk0rThJg4eBx+nWvJG7blypuJWFT+pVKlhKiyQD1inSCom4ceaOOd4zJmzJJHVjFklSSAApJG4JYW5CmJNKTS4zPOOpR0fw5X1oQComupyaibubsc7cIpHQ/DWFBYPateoA46BIbgw4QtDwN6ZrmtuCUjCy5cqYFtOCzcVALlzCkFIuGDC/CFBXTDY8qTKQqWmkrnJe5PoTVMAcg6lG2pMKGuEvH7pVivmLR6M/w5n/UYj85Ua8ZHRn+HM/6jEfnKjXhZN4z6pxB8tvolDK+EPDKyjErdV4qfQha2elKlNxpBPujm19L0qKasOoFJKhWoAgiXU4twUQPGOphikcBFwQFQglcaNt4cIq+SpSXFioJa8wi5Tn9CGcXKkxf8/SETK0yClbTSTkQQVFIVZnWoK7CecdSUXGTMbccr91/GJtE5hwUZSN6zdjbZ+UBZEtSKFBJCs3pCj7W556xogcf+IQzPdCUbWvy4xTVX0QnztLqmpe8kVLDaM9uOUVJ24gpCqJtyAkdWQVEgndfOwMZnzHODLepcxExMxO6GMwFVj6TLYX9kFnYpokpddlJKyJhdLSyDQXtcjzYwDnnciiyIb0TK29KU5CiAEVl0kMKqGbOqoM0SO1UhKlqStCZYc1ppd8m4/3EYiNhT82TUhKKXUGWpE5SrtlUku5GecaOJRNn0pMsyQFBSiVIUd1yGAcHebPhHBz94XFkdbHnuWrInBaUqTcKAI7DeMDpftGYjqpcsqHWFZUUAlRSgB0gpIKXKg6gXYGNPYmEXKlmWu4QpQQeKM09huQ3KG23siXiJYSsElJqSQElSTlaoEFwSCCCC8EREWzcuihJ2mhDD6Liuj20pqVoWK6FTurUnfUkha6ATUohJSWZg5ZjG3tbp5Lw85cmZLWVoJZiGUDLCpZytWslAHERZsLonLlTBMVUpSSopdCEJBUXJZN1G5Zyw0Gsbc/ZcpaypctClMi6kglkGpNzwVcc4ILos1xUe/OpNT529Ah4mSBtzf2/AH59VzCv8RhdsMsk2ljrEOsicmSoH6hC1BnzEAbS/wAQJ8uVPSEDrkLmlyUUy0ImplpDH+KpyRbtjsxsPD1KX1MupZClKoS6ilQUCS1yFAHtDw2I2Bh5nnyJSt5St5CTvKLqVcZk5mLtlgBHc6+vXJWLJD/6XK7Q/wASFUzOpw90hakKVMQxTLniSoqSLp3nYHkYkr/EJUrrBMklakLnFQC0I6uWmaJSBf8AiKqLW4PHUeT+GqWrqJVUx6zQl1uQo1WvcA9ohYjYGHmEFciUogqUHQk7yi6jlmTcxIlg0ydfXrkuySfyQ3R/pEMUqcnqzLMldLKUCohyAogZA0ls34xhdLtnK6wrAUbgsCdfq5gXuTnHWYLZsqTV1UtEus1KpSE1HiWzzMWT5IWCki3Hh2REGJEEudotpRYYvCHEw7Mm+tVzexOkNLEKBTmpDvTxI7H0sY7UGPNNpyPkxIQkJD7y2qOtmOhszZXjqeju2PNlk7qhuHg9wnsbLwgzH4UOaJ4hbf8AtKsBinBxglNx1RVdP/4Er74flTIeI9PlPJlffD8uZCiuD+UtsV8xWdGrS5n/AFGI/OVGs57o8a2r0nxMnET5cqcpCBOmkAM15hJ0gXy0xn2iZ4j4Rm7APc4urqtWfEmMaG5TZe4X5Qr8o8Q8t8b9oX6vhC8t8b9oX6vhEdnScR17K/asf8Ty/a9vSLQ8eH+W+N+0L9XwhHptjftC/V8I7s6TiF3asfA8l6V0hxExc+XIDhC6LpSqpQKiVlKvNTRQl349kdKCeHrjxDy3xv2hfq+ELy3xv2hfq+ESfh8h3jr2UD4pHwPXuvbwIePD/LfG/aF+r4QvLfG/aF+r4RHZ0nEKe1Y/4nkvcIUeH+W+N+0L9XwheW+N+0L9XwjuzpOIUdqx/wATyXt6jCAjxDy3xv2hfq+ELy3xv2hfq+Ed2dJxCntWP+J5L3CFHh/lvjftC/V8IXlvjftC/V8I7s6TiFHasf8AE8l7eowJtZUwSZhlvXTakOc70g5qZ2HFo8b8tsb9oX6vhC8t8b9oX6vhHdnSV1HNd2rHwPJd3sbG4mk0qnrTu9YVoqKFWfqqiatQQXYMSl89Ne3sShKSrDFi4cvUCAGKwkNdRyHCPMfLfG/aF+r4QvLfG/aF+r4Rf+gf5c1XtOPgeX7XqUrauKcVYdgSb50grIS7XJCQMs6gTrA/zxjJSQqbJCwUJJoBFBZZVVndwhwLDTOPNfLfG/aF+r4QvLfG/aF+r4R39A/y5ru04+B5L1aXtmeQXwygakgecRSQ6lZO72ZrPfItHDbXxKmJw1KXDkqIN1MWDaDjnpaPK/LfG/aF+r4Q3lpjPtC/V8Ijs9/lzU9qR8DyXrm2Nl1uoB7XHZk0c7g8D1IIdRYg30bgONu8xwnlnjP89f8A4/CIzOlmKVdU5RPd8IOgZKxmzeQW8/slmJfDJIJYwQ7l916v08WDIkkZGaCOwylwo8xwHSLETpkuVMmqXLSSQkswZCgNOBhRlDCYm5St3zCV2YL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608" name="AutoShape 27" descr="data:image/jpeg;base64,/9j/4AAQSkZJRgABAQAAAQABAAD/2wCEAAkGBhQSERUUEhIUFRUWGRgYGBgYFxgYGBoYGhsaGhYcGBgZHCYgHR8jGxwYIC8gIycpLCwsGB8xNTAqNSYrLCoBCQoKDgwOGg8PGiwkHyQsLCwsLCwqLCwsLCwsLCksLCwsLCwsLCwsLCwsLCwsLCwsLCwsLCwsKSwsLCwsLCwsLP/AABEIALIBGwMBIgACEQEDEQH/xAAcAAABBQEBAQAAAAAAAAAAAAADAAIEBQYHAQj/xABKEAACAQIEAgYDCwoFBAIDAAABAhEAAwQSITEFQQYTIlFhcTKBkQcUFiNCVJOhscHSJDNSU2Jys9Hh8BU0NUOCc5KisnTxFyVj/8QAGQEAAwEBAQAAAAAAAAAAAAAAAAECAwUE/8QAJBEAAgICAwACAgMBAAAAAAAAAAECESExAxJBUWEEcRMiMqH/2gAMAwEAAhEDEQA/ANRwHg2HOFw5OGw5Js2SSbNokk21JJJXU1P/AMEw/wA1w30Fr8FQ+CcQRcPhkYwxsWI8ZtrAHedJjuqTiuKAIrIQc0nUfJWSxgkeXrrpxhGlhHOblex/+CYf5rhvoLX4KicU4NbFs9VhcPn5EYewY8SGUSPAa1KTigygxrpPdzzEHmBlbzjxFFbGKVMHWDAOhmJiN5EjSn0j8IXaS9KjgnBwyg38LhV0HZ972ZkhSTIXYMWA7wAedWf+BYcwBhsNJIA+ItczH6FTFWBHdR8Ak3V8Jb2aD6zUcijGDdFwcpSSsLa6J4RRHvXDnxNi1J/8KY3RrCdYAMJhoCkn4i1zIA+T4Gra5eVdWYDzIH21SX+lmGS4ZuiCACRssEnWeUMP7iuKnJnUaSJfwXwnzTDfQWvw0vgvhPmmG+gtfho1njdhlzLeQr35hUmxiFdQykEHYjnU3IqkZbjvQy11Z6izZBnlZw8qsa6smo8N/Oi8F6M2QCMRhsL1gLAL1NmCudijKcmsplB56a1NN68HxXWI5tyOpgLGQIkgQZlnLQD3d0VDxmKxhwNwm1+UpcZQoQMHXrIQqO7qyDI5qa17NrLM+qTwWnwXwnzTDfQWvw14ei2E+aYb6C1+Go9zEYm3iLVsfG2ijZ3CrmV1KkZwWHpLmA8RUa/0qdLGJuG0S1q5cW0nV3FzqgBBJI7sxnbSoqXhVosvgvhPmmG+gtfhpfBfCfNMN9Ba/DVhh74dFdfRYBhIgwRIkctKfU2yqRWfBfCfNMN9Ba/DXPltW3xVwWbGGYdYFymxZIAkTuBlMGeex3OldUrCdKuCWsIbd9LYy9bmunnrzMDXu8gTWnG7dMmSL7hvRax1YN3C4bOQCR73sjKSBK6KZgzrNEwnRrCFQfemG5x8Ra9GTl+T3RVjfv5rRZTow0P73P66OqwIGw0qLdDpWVvwXwnzTDfQWvw0vgvhPmmG+gtfhqet8FiomRuY0G0Ce8z9VEpWx0iku9HMITlXB4fcBj73tRESROXy9tSPgvhPmmG+gtfhqbY9K5+8P/RaNTcmJJGN4xwm2l5VTA4fqzpm96W2AMrObQdmCTI2ggxubWz0UsBROHwbkAa+9rahvGQDHsq2xBhkJ2Bb/wBSfur3BLCDSJkx3SSY+uq7OiayVh6N4cb4HCn921an/wAkA+unWuj2DbbCYYEbg2LQI9WX66t6DiU0zZspWdeUcwe8Uu1lVRC+C+E+aYb6C1+Gl8F8J80w30Fr8NWNp5UEiCRseVMxDkZQDBZomJ5En7KVu6sMFQejGEByrhMOzab2bZCjvMKB5Dc/XVFc4EffL20wWFKECLhw1oBe1l0BU7aknUEARqYrbWbWUbkkmSTuTQMVazMAGK5lYSNxqp0+urUs0S44KW9wfCtlS3hcKLpIDA4e1KgCWaMvLSDsZHfRsJ0RsA/GYfCsBtFi1r+92Pq+s1b4XBJbEKInc7k+Zo9EuTyOv+goesrPgvhPmmG+gtfhriPukcOtJxK+qWraqOqgKigCbVsmABG5NfQNcG90/wD1S/5Wv4NulBsckbnhXBLdzDYZmWW6izqdf9pJA84APfAq6Ib9k+oj+dROj/8AlMN/0LP8NalYu0WQqOeh1IMc4I2Nd2OkcdvII4dTvaUzzEa/ZQ3sqsnK4JgayflT4959tDS3fQQMp8gNSRM7iO1oeXdU658keP2AmrEe++F7wPPT7ajY7j64UdZlLllZFCjNLaETG23OBtqKmUXAWEa6Ayqey24B1lfumsOev43Zpw/7RWYXom+LAu412loIRWIjTYxH9xoKuLPRLDIhRLSgHwmPIbVZe8k/RjyJH2Gl71HJnH/Nvvrjdvs6tFA3Q3DZoa1knkhi2x5yDzIGx38aiYfoCUBC4lwASbY5KCZjxjlMxWhvrPZW6xbMunZMQRJPZ0jXepPUt+s9qr90U22vRJGQvdHMVhgXs4l705cyXI7TSNoHkNvVXuJ4rxC6pQYU2w+gcN2h4kcgfPz51qMSr9ntKZZfknkZ5N4UX4z9g/8AcP50XjwPTFW8N/h2LR7l1jbuIc5ZpAbckSdAO4DkNueyw3FbV2Ml1GnYSNfVQ8XgutAFy1bcCd2PPf5NUGO6EqAWw1tbNycwKvoSO8ZR9vs3BiWx6NKq5GAHotOnIMNdO6ROnhUispwvpHcebF+2VxCajUAMVgys7/18ROgHENuzvt2057c6UoMFJEuq3pFhRcsMh0Bj+dSxiSdrbHyKfirFcZ6QPirjWrUraQhWOklucEHl/KnxwblgJSVF30IxpvYNc2oUskn5QBieeh19RFXIsONA/ZG2kt5EnT1xNczwz4hbfV4fEFEQdhAqgkxIzGdRtsJg1fWOmGJhfiJCgBix7RPPb7a0lwzTJUkbC1YIYktOgGwGgJOsb7+FGql4J0mGJVytpwbbFXBIEHzJGka+UUV+No4IRlmQPTQHfXWdDHPxrFxbeSrSROwfoz+kS3tOn1RR6i2MQSoy2yBtGZREaRXl7EXBACLLGAS2g0J1geFDi2wTSR5xT0V8XAPkQQftqZVdfS7KFshAcaSd9Rrp41K+M/Y/8j/Km1hAnlh68ZQRBEg0LLc/ST/tP4qCMQZcdYBkIDdjaQDO50138D3VKiOwvUsPRf1NqPbv9tJVZmBYABZgAzJiJmBpBPtr3qG/WN6go+6l7173c/8AKPsinYUGrnXFOmWM69raWAot3LydYLbP2QxCsoJgsES4cp0JyRvFb/3kvME+bMftNZLjnRa7duPDZLbTbMkwbV02wcoGzAZxPh+1o4VYpWVI4vxG5JbrsuW05FsW7RAAIdULA6lsrkk6AMCogZvLvBce8ub11VzzJvEqyktcDpMKoBXDgLoIFzSDro36N4hgM+KgKVYgZypAmQVJCgAdkAaGJOtDw/Q5erCZrzgJkzMUWdZVmBDEsBmWSPReDMA1SaETuj2LZcNat5Hdrai3cOw6xfTidSJ1GmoIPOuPe6XdJ4nfJEaWu/8AU2+8V1sdHr1kWhZxDqiXFe4AilnRba28nlCjUa+BMRyf3TboPE75BERa/g26ca8RLs6V0f8A8phv+hZ/hrVhVf0eP5Jh/wDoWf4a1YV2o6RyXsVCb018Ax+wfeaLQx6Z8FH1k/yqhBKFYacTaj5Mz/z0+wE+qvMRiMugEudl+89wHfVY3Rl3lbOIuIzyzy2YGP0MwJQ6gCDEbis+Wujv4NOJf2RuqoxwS6PfgDp+Um4yntZlY2ktIPIZSxjmaicM4+1mLOJUrAgN4cp8PEVoFx9s7XE7/SG3trhuLiddNMqDwG5nwhDkLZQrdAuOM5CAWyANDDyTO86zTeH4DFLi2e45Ngm+VXPMBuq6oZfALc05Zuc1fW7gYSpBB2I1FOqbHRnMLaxS4ZFck4iAssysBcy3JfSZAJB8cu1e4nEY02MO6KVuhQb9shNScquA2oDAlnEaEKQd9Ly96af8j9UffRqbehJFSMbeF/EgoTbRbXU9mM7sHzjNzAOTyk0fgWPe9h7dy4ht3GXtoQRDglWieUgkeBFT6VTYyj6TcAa+oeyQt9NVPI+B1/ueRgjL/wCP4u6HtG1bt7KzqQZPyjoOfjHPQVueK4o27TMqsxiAFEmTsfVXN+A41U7FwOt1yznMpGYkyYPOBA74Ar0cK7YZEiXh+Cm2ZS/dAO6lpUnv119Ux4U/DYAWUVQSVza9+skk95mZ86DxLGX0unq0DW0th2EasZuSqmCc3ZXTxO9QMR0jvBlAw5bMwCkB8umYFgcskHssAQDE10EknZmy6bBldbRjwnQ/0iNPCn2MZJIbsnbWRJ+4+GtUOG45duOi+9yqkhWYB4GZQQ+q6QeXiJgCatMFww27Yt3LrXW7UXH9LUzE66eud/CLuxALXCLoZ16zLaZmc5ZDMW/SM8tYjwHLUt3o3YiRaUNvmAhp/eGs+NWVpCFAJkgb1DvW2zmWIEmNZzAgdkLzgz6jWceOKKY/gHG7uFzWnbrbehQsdVnUgkDXTn467EnZnFC6qm3J9FgeQ56ny5CTrWA42hSwwUQWIXaYzGJJPIST6q6DwiyEsW1WCAo1HOdT9deP8iMYu0VG3gLi9h+8n/sKNQcZ6HrX/wBhRq8vhp6ImqTht45neM2bMIiSSDOhGmWCBJjlM1YcTtuyQk6+llYK0R8ksCs+BgGgYNMi2pBEK7NIghY1kax8nQbRA2rSNKLJkT7FvKqiZgAU+oXDeNWcRPU3A8BGMAjsuMyHUCQw1BFMwnG0uXHtqrzbuNackAAMqLc75IKsINZuyibdtZoEmOcaT4SKi4zC5UYocsCYiV0g7cjpyqNjePi1ibdhrbgXIAuZWyZjmhcwBAaQNGInNpQOPcZuWrtu2LZZLgAZlKllzNkkoWDZZK9pQ0ayNKqLaaE0i2GCXmMx5kkmfMTHq2o9UuOxt1cTgwmY2rnWi6AsgRbzW2LAEqM2m4Bmlx98SLlhsOrMEcNdSQBcRuwygnTMoJcaj0RSdvYKkXVcG908f/tL/la/g267zXBvdP8A9Uv+Vr+Dbpw2KR03CWD7zwTJAPve1y3+KQw3hE+VSbbSASCPA8qPwXCdZgMKAYIsWCO780og+EGo9xypIK6qY3Gp09GSJ3G1dT8bli49W8o5/wCRxvtaQ+ncKayesLm2SWgTExAjU1VY58Qw+Js5wPSUsVc+TAEL5HU+FCwXSK3a1xNi4pkkmCyg/uARptPhVfkTj163n6Dgg7ujWvwe2dlynaV08p7/AF1XcN4hh88jEo5nIB6OpzHbnpbf/tbuqRgelWGuiUvJ6zH9KgYDoZh0ym1cuaOH9JWGbI9sn0eauZ8QD3zzP5J04ts938cbtItsWli8sOUYcu0JBO0Gqp+hlkocjsSQYOYR4bDbyrxug9vPnW46nP1mkiGmTAnLDbMsZW0MZhNecO4A+EyXOtDLawxssuUrmykMjDUgHNnnvz+FTGTWmU0ntEPofcZHbBYhSXsgZWliGXv333n+orUvZK6oWMfJJkEcwCdQY21rN9AsP1ltsU+r3WMGZhZ09cR9dayicnYJYK3EY6bgAlSFYnMIPLRQYzEx3xVVgunuHZ1TM5DxlcpA1Q3CGjTQBtRpKkctbq8c14IOS5m8BMqPWQPUPGoB6FYTsxaK5CSpS5cUiTcZtQ3M3Lk9+aNopuqQldg8J08wdzJlunt5YlGGrZIB00MuoM7a91SsF0rw11XdLvZQKzMVdQAyhhqwAJgiQNudZ3jXQ21h7NxsPhb11yVKC3dIdTNsSM0+jkU7GYM99V3SfotZsdULS3B1zWw6s+dVt217KQfkiI58htpQoxbHbJ/F+lPvt1tYVm6sa3Lq6DwCnY+XnMaVGw3Cstw3Gd7jRlBYzlHMDzOp9XlUlUyR3bHQad23KjV0IcKgRdioT3RIE65v50UmhOwMcxI5ac++tkJhZrxlnQ02z6IpmNxYtW3uNMIpYxvp3TzpAOyttOnfz/vxqFj+BW7zo7Fw9sOEIcjLnEE6ayNx5UN+kVtMwvK1t0MMsZ49GDmURBzqOWteL0ns6BiykvkAKncuyKQeakqdRtQ2GCo4jYxSWs9y4BIPWDMCs5XRQARBH5toESWIrUdHrPEDhVCsqRlKlgCxDTmGojskDzDsNYFR+K4IXFWSQVYMv7w1GnP+/Orbox0qe4eou2n61QddAHUbEa9w23H1nx/kRY41YHF8Kx4tMourll5BeZDM50OTMAFZYWSQV3iDWl4RZuJZRbzBriiGYbMRzGgjTly7zvQuKWblyxdAfqpRwpABYdkwSdh5D21mrPGcXh3WwT74K21EspFzORJe4RPZGsFQ06A6mvLVou6ZrzfJJyLIGhJMSeYXTXz2ry1LOWKkdkAT5knY+VUKcbxACoMKV5AjO28DfIAGnOxLdmF8aBZ4/jmUBcMs6AFgwzRbdmOhA7TKAI2zgUq+A/ZY9GeiiYIEW7jsCqKQQoWUkBgANGykKddQo7qMvB7Zvu6ZgWOdyGbL1uUIrBZjMFEHyFV3DL3EHv8AxyqlohlOVdiCSjLmedQYJI3UQCCTWlt2woAGgGgousjqyKqIXzOqC4oAzeGpBBPKS3kZqWADB0Pcf5GvHtg7gGNpANCOBTXsjX6vLu9VLDDID3+lnDi5dbKiABmOw1yyfCefKo97pPYTLmYgsA2UqQyoROZlOsbSNxmGlQOJriGyWEtW7to3CL5dobqsxMoNBmBHjy010lW+AYdWzDDMWAyjMSQBIIAzMQAIA0GgUDlFU45EngBi+ldlXuAvc7BK9mFXMASQS25OVo3Gg79eQdPr4u465cUtldLDCYmGsWzrHOu3Ybo5YQoeqXMoYCJy9qc3Z2PpMJImDXGfdOEcTv8AlZ/g26qLzgTR2Lo+xHD8ORuMNaI+iWrJbC5MsArHPWfE+Jqq4EZwOEQbvYsDyHVKW+rT11dVDwUsjbdsKAAAAOQoGGtBra5gCCJ1E768/OjYh4Rj3An6q9spCgdwA9gqfB+lXi+iuGuelaWfDSqo+57bUzZvXre+gYlfYTAjwrV0qakwpGTfodiAexj7i+EDx8D/AGKV7o1jSCBjdDMyC0g8oNaylR3YuqMIOBYzBhLlp+tysc9pQFUoe4ADXn/cjUcD4+mJU5QVZfSU7j+5HtqzrA4rjVrCcVvNcJVDaXYEie2TMaD76r/QtGnxPErVvFRcdVJtNEzrll3kxGiAHU7VNs8UtOqMtxSHAK6xIK5xIOo7IJ1isTj+P4K/fD3xdthYAOV1BggnOdoJ08VJEwapuNXbBa4mF98PPVp1gIK6AqUnLsFadeQA0qpQd0JM6VxLj1iwQLt1VLAlRzIESQO7Ua1h24omMxjXAQRbA6vWey3ygPMEeYYd9VtroSkgm67egCHVXkLlME6HXKNjpQD0TNvt9ey+l6IMy0gayJhSASd4nQ616OPgcWmJys1TAGRPgfA76/UYqNc4gouLaa4i3HBZV1JYCZIHqPPkarE6OmSy3iM2jhesUEKLaqB25EZDrvDRNH4VwZ0uNcvXBdaFCMQZUAHPE7ZpEgd3jFey2SSeLBxZc25NwDswJ1kbLBkxPI1T4TiuLLW7bWCSSJuOrKNWIBMAfIjSA2moGw01Mubr5/caNgZtekd+ZGGkMpIjMe2uhmBEZgdQScoBqZhOKXrrLbuYUqrjtMZyiVzEEEdxC685HKpuL4Qly7avEHrLU5DJA17wN68xN9ww7UCfCB5mCY9gM70U2LQ4cFsZCnUplO4ImdQdZ1OoG/dXuI4XaI1toIGhCrK7kFTGhBMjxqZXjLIjvoGQ+EcONm0qNce4wmXcy2pmPIbUO9imw2It30iHZbbg9x0Eesgeuq7E9LOruFGtnS4i5p0yEKXfzVmQR+2DQrvSVbyMOpYrCwZBIYlwQQD+wYIPdWc4qSoLOr3tUaNQVP1ihYJtW8kP/iP79YrkuH6VXsLluKtwhci3LRJKE3BnQKYnUd8xKjQ10PozxW7c7L4d7YyyXaYJUKhC6ARMx3qA3OufKDgnZd2y+vDsmBJg6eqhYdQQhn0RHdrEGRyPhR6DctEHMm/Mcm/kfH2+GS+Cn8hqVNtXQwkf18QfGnUihUqVKgCC3ZZ2/RbUcsrBJ8o3nwqdULEDtxyJtk+1hr6wtTauXhEfRVwb3T/9Uv8Ala/g267zXBvdP/1S/wCVr+DbohsJHYeitk+9MKxMxh7IAiIm2k+Z0FXFVXRRwcDhY/UWR6+rSrWplsqOgON9Ajvge0gffRc4kjmNfUZj7DUTGOxZUWBqpMieZO0j9Gj2rJBzMZMRtAA38abWMivIWlSrL8VxGLTFMyC4bIC7RljKMxk88x89O6alKxt0ailWSwfSzEl16zCOqvlS2CrKWc9YZ11ACqMwI03EivLfuhLu9nKIJ/OCcym5mHaULsmhB1ZgPEV1YWjXVgOmVtkxbPbTO72SFWYDMvoiY8+f9NZwDji4pHdQQEuOh/4kxpM7QdY30ka1Se6BhCBYvqNbdwA/uto3sBJ9VVxvrLJMsoyt7ht+8DcB6pylpTbkEZlLMwY5SdyuxE6gyKXvPF2gUtZSoEAgWp2EFBCgHNmzZtIIy1e21mWGhJ/uae2bllHtrrdUZIoWx2Mtqs2hcJKjQTHaZSCQ2pKhWzR8qKu72Gzeke8eEHcd9UadImGK6k2xHXC1nJYEZrecanszOmUb8q0LnQnwNCfwGyF20kgyB6QOunfPd5DSDvoKl2b4bb+tVXR/i5xSdYUCjKuxcEMdSO0BIAy9oaEkjlTuK4r3vkcIGL3Etb5QM86wAdRG23lTtNWGibxTh4v2mtszKGjVTDbzofHastxPHY9LxS1bdraMcjdXmJAtwBJBzS0tMz48q2KtPl9tQMXxVVxNmwR2rgZgeQyjQeZ19njUtDM3/i/EA0MjgdYoEWQSULP4QIAUeXMEzVnwXF3rthmxAK3AQCCpQAGMpGWCZknzMcq0LHQ1QcD6SDFllCFSbYbRs0SzLlJgQdJ8jvvQsMTLyw8qp7wKZjrQe26mYZSDGhgiDBquv8XFjDtcZS2UqCoMGGYAel4mrG3dL9YsRlOXeZ7KmdtN6r0fgzh3DUs20toNEEAtBbv1MeXsHdUlVAEAADuGgqs4h0gSy1tXGtwSskKDqAQCdJ1mNNB6qsTJJGwBjx/pSAgcZ4ebqhUYK2YPtMlSIzCQSNI3FCXE4rDWzdt3y8CSj+jAB7K5RPcBIO3rq2RANhQggKQwkaz5SaicFJC9NfwjFm7YtuwAZlkgbA1LrA9ErjjGZbJc2MjZ59EGZEe3yELEbVvq5U49WbRdoBhR6Z5lj9XZH1AUZ3AEkgDvJgUJrJBJQxOpB9En7QfL2VQ9IccLj28EUZbt6LiNGa18U6uczjVZykejpI7xRVhdGkBr2KzOD6K3LaW1GIbQgNBYL1YtqFVUmBFxFOkaM8+kaYnQcdXle+7GCuaDoD1hIjNMS4MT8gbclSGXd2HYhWBlWWd4ZGGh8ialWbuYbQRoR3GqjhXAlwzyru/Welmy7hAJEAQDlnKNJJPMzZ4QyGPJmJHlsPsqnolbD1wb3T/9Uv8Ala/g267zXBvdP/1S/wCVr+DbohsJHXujvZwmEfYHD2Q30SZSfI6T+1T+LdK7OGdUuZzmXOCoDDLnW33yTmcaAHSe6i9F/wDJYX/49j+GtEucFTrxiF7N0IbYPycpOYgrtvzGtDabyCtLAziuIS3ctZnKs5ZVAGYsQDoFgzALHwE60XB8WtvYF4XENvKWzg9nKJ7XgI1qJjMAt+9bZsyXLAZkIjQuCjROjAj6wNtqjYzgVq3gjhbT9WhsmwSTmYKwK54kSwzE8pk9wqqukK6yX9q8GUMpBUgEEbEHYg91ASHckwQhgDftQCSfaI7tagWAQqoWW5lByxbfKAqBUDjWdZM+O2lR+jfCr2H69TlKXLpuoW0YF1XrJQD9MEjXnyqetDuy+u2QwhhPP+or0KAIGg5Ry8qzWA4DftYtrwZTbfrGa2SdLuaEZNSBntnUbSo5maBxoYx8QzYXrAptWVTtAWxd6+bpdSeVrQyPAa0V9jssf8KQ37N1rzo9kOOrD5UfNpmdT6RjWfGl0rvI2EvAFGOQkAkHUVduRBmIHftHrrK9Jek9h7N2xbbO7DJCiQCe+mn2diqkZLhPShcih0KgxDZsxIOY5oA1BywMpaSQDB0q1HHbJ0FwT3QQdwD6QAkTqNx3UDh3BbS2FDWbZJUBoUSxgjU78z7TRDwTDsI6pRrMaggwATod4VdecV1VdGRX9bYOKttZspdzktcuq4IttGVWZZ0J1E6aaCrriAc2n6sKXKnKGJCkxpJGtNw3DUtklBBM853MmJ8QNPAUC/xZbTpaYHMyyCIywNCWJIgCJMTA1MU6GUWB4muEZUuWQhW2quyu7BdLjhEDSIlTAzSSw3qZjOP4S8q9ZnKhwVMMsOFVgRlIPZDrqNiakniGFZ5bqmJUkuVUgLqMuY6/JIyxzHfRTewhgThzlggdjTMBlI8xHqjwpCQDC9IcMmW2C6+kYYMSCTmYuSSeeaTy8qhYrH4a43WZLjOlxbgK559EBCT8kEEwmoMHvqRj8ZaMHD2LOJuGAQMg+LbOrkE7jRlPdm10NWl/htourG1bJk65RO0d3gPYKEA3C8WtXiVRiTBkQVIAgGeY9IDzBHI1FTgCWFZ8Mh61bZRAztlMEsoMk8yfbHlY2cCiMWVQCwAMdwJIEctWY+Zo9MZnL3EbVxBh8UoR2trcuZSAqmM8ghs2kTMETpJnWXZ43hwGC3gTOrMwkkhYadjuo07tqNiuCWbjE3EknY5mAkAgQAYDAEgHeCabZ6P2LbIVQiNu0xAJAGgJ0nKoPfAozYhmOGGuA9ZdXIoUMpdcsHtKTIMEj5QgxzoycXtm27KwYgSY1OoBBAHLXQ+EcqGOjNkRo0BXXViT2wik5jroqBR3AmncP4NZtdYEEZoDAsSCFEAwfCRPdSd0BJ4f0RutYW+t5mvNrlZpSJ2EQPqmOdNTgGMvEoctm3mIZw0udTOXTTz19W9SOhlx7V84dWLWcpYA/J7gp5j17R4VssN8rwdv5/fXOlOUbRaSYzhvDksWwiCAPAa+ypNCtYtGZlVgWX0gOWpGvrVh6qLXnZqImNTQcInZzH0mgn7QPIbU6+4CnMdDp4meQHM17hwcizvAnzjWn4L0fSpUqQyl6V4W7dsi1YvdTcZ1h8uaFmGkdxmPXULDdIr/AFgTq0uEllZQGVrOW4Lam4dQc6ywgAaH5OtXXE+yA/JSM37sgz6iPZNTZq3/AJRHrKPo1j8Tdk4i2yDKsSuXtZmzToNYKju7BI3rkXun/wCqX/K1/Bt13ZLoJYfowD6xNcJ90/8A1S/5Wv4NunDYS0dK4Tj7y4bCi2YU4fDLJClVORJYgkNEEyQfkjvkarDMcolw55kQAfUKg9F/8jhf/j2P4a1OfCod0U+oVLqxqwYtBnfMoMZQJAPIk7/vUX3qkRkWPIVHw2EHaILDtHZmG0DvjlRve55XG9YU/dTf7Ev0U+E6SZOtGJtvYRLuS29w5usXbMCBMZp1PIipdnpNhWAK4i3DAsJMSFRbrHXuRlY9wNZzppxBD8RfUumdQIhSzoLd0rvtlMnwVvCqo9HsG2UDEPbYKwUEn0LxuSYNsgh1cc+yqptrVdU8is6BY4xYeMl+00qXEXFPYBgtv6IOk7U8AgkoVYEzBMEHQHUT9nOudL0UslcqY1BauW4j4vM1pruY9piJEnJmyzBIJIIAm8N6GsmIt3mv5wpTOoKwwVEOna3a8i3DPIAa0utDsldLOLveuLhUBQb3SZGn6II5nvHn3VWYjE4fBqgKhAxgQvMRJPtHeda1vE+HWsSCwVw4lc4WdVJBDATMEEd+lYNsI96664gA2baxbKlwxJjOHjl2fqEbmvZwVVJZM5MvMLi0ZRldDpOjKfA7Hv086Lo40IOpEggwQYOo5g1QXuieHf5TKcip8nZYg6rvp9+9WvDsOllMisIzM3yQe0SdY37p8K9WRAsH0gtXJAYyN5VlEDSZYDQ8jzgxtTsZgbF5l6ztEgwudsrBe9QYMZueomo54BhyEAAGSYjLqTEl9O0dBqaijoratHrUa4zWybiqMmpAHZ1GpMbnnB5UsgFxfCrOaIcMuVutzMzAyWzGdSRG8zqIp2E4Ph7YQS3YjKWZozAKGaNlLdme8xUjhmL6y0Hey1vrO0waJkaCRp3Dl3aCjiyrEnIT5xEnUmJ3qqQrIvCeEWLTTZDSFyyWYjKWJjXTeT4VZOdV8/uNMswJhT577ad/9xUXqIIOeGJaYJGpzEaRPPzppBYXi5udQ/U/nI7Md5I8DynkaprfFcYgytYzQILlWJJzxmhAMwjkIYxOkxVqqP8ApOPIHQCY38Ip9tMstcJIA3IMCDmJ19WscqXUdlanFcQCA9kHO+VZBWMz3AubvCquYka5SD41E/xzEhYOGYnsDRHgyCW3mI0Gkj21pMHjEuoHtsHUzBG2mho1IdAcJjEuLmRlYAkEqQQCNxpVViz75vmyBdt9QcxuDshhctssI3/IT3hTUzDYW1YJS0gQasQBAM7keIj2UC50gS2WDh1AbVirZBMbvGUDlMxSbrYrK3B9Fm992Va8SSpXMudX9HKuzRCnUbeiNzrWvv8ARRR12a862hmbLJIDFlcHLOwT4uJ1B8BWU4hxgsUu4dbvWLqhA0bfRp2B7/I1b8Q6WnEWnspYuhr0AsVIVdAGnaNp+ya8XJFuTaKTRddHeP4NLZRL5ic0vpyjfu7J38a9xXThM7LYtteCemy7D+/75STDcAwvU27d1bblVAJ9UEab6aVLtYexYtFLKBF0kKrbSJ2G0SawUVemVeChsdNnYl1wl05RLlgRk19FZ7hqSJnv2FanhPFUxFsXLZ02I5g8waL75XkrGf2Ggz5isdw+8MDjboZGSzfIKdwbnvty58z40NdvAujcUqAuIYiQkg7HMv3E17mufooPNifsWs6Ls9xYm2/7p+yn2gIEaCNKEbbkQWUT3Kfvah4SyTbWbjeiNso5eVOsbFeQgsss5SIJJgjYkydQftrhfumg/wCJ35ImLXL/APjb8a7r7zXnmPmzH764T7ptkDid8ADa1/Bt1pBkyR2nov8A5LC//Hsfw1qyZwBJMAbmqnopfU4PCgET1FjTn+aXlU/HvCetY8wQfun1VnX9qKvALB3WKAqnpFiCxA3YkaDXb+xR8tzvQeon7xTsMsIo7lH2UShvIJYINzg1tg+dVZnBDMwBOq5DHcMukDlvNR04bh1fM9pEubZtQDC5ZUyB6OmkH2TVtUfFmcoHpSGHhGhJ8IJHrpp3hg1RSXejOCZCmYhTEgXmjTN3k/psfMzvFe4noPh7geGdes3KsCILFtJBGxCjuCIBtV9icSttGd2CooLMxMAKNSSfAVG4djUdQUYMjy1thqrKdYB7xrp4edG9B+wRT3th3M5iM7T4sxI+0D1Vh8FjEh1zrn3IkSJEia6FxCyHtOraAqZPdpM1h+CcAS5h7krmbrSweQILHw15geMb1vwS65+yJgbKDFYg2VusttFJd12B5drafCZ1E71bYfoGp3u3iCZl219Sj7yPKr/hfAbVhQqLoPAAT3wPvmrGs58rbtDUfkyn/wCOsOvoKAdpBKk+caHXwqFxLoGEttc993EyqSdAV0HcZ/rW4qHj7HWFbcwPSOgMgRA17yfqohySvYOKOf4bD4oEhsNbfLlkoZIkSvZK6SP2jvXo4kmbLdQ2mkgBhBYjU5Tz9X3VrcRwMW0hHYtMqCAxJAQCZ3gJv3M3fRbfRy2VTU5cqyIHaIIJLeJ7/E16Vz1myOnhnbARlBWCDsRt9VRuL8P6y01tdC6soMnSVNWmJ6HuM5VhABIgmTA2iI1OsVR4O1jL3oosSFkyDmy9pu4jeANxGomtlzxa2Jr6K5ej2KRsy3kJJt5pZ1lbcgD0TukT4kmpFrhOJJCvdOUBCxkEli3xqqSPRCLpKz29zFWf+C42yXARHRZYOW1iNojvnXujTSh8PGJxZPUoqWwcrOxIMxrA2gHSZ5HSIJlc0asfUPZwVu0AqIFTXQaKD5cp1qR1C/oiqrD8UyC5augm5bcpl5t+iRoNx6hB7qGvSAMCipcz8wVYERuGbYHxB1kEVquRNbFSQS8RnbKBqY2HOB58j4d3fW14R0dt27WV0VmaM0gHXuHlWO4deUPaeJTPsTPPmefrE9+tdExNwqjMoBYKSsmASBIk8hPOvJ+TN2ktFQS2VdjjeFBVQQgYlULIURo/QdgA2x2PKknSDDB3+OT5Oi6nfLsoJ1JUeMiN6reCcFdsOjYiyUYhpsi8zBA2aVtjYSDMEnkJ0ES8FwjDW7h6u3qQhAGYkZXLAQT2YZV3javPWyrDHpbZlgCdACDBytOaAGEiYVjBgxUnD463ffstnUDuMZuyTIPMBh5GRuKjNwW3AAw4CaSAQWMAhfUAW2M61MwvU2wcmVczFiAO0zkyxI9IsSdZ1qarQ7sm1kun3FkREsG1ne7IUzkCnXXPyOn9DWm99x6SlRyJg+2Jg1R9NwjYTNmUHMpUnzn+R9VEVlDbwTOj9m5ZwlpLvauAAaHcnbX66sIuDWUbwgj1AyfrqkwHHrdy0ii5bzgAD4zUMBGsgad8TvViekWH6wW+uTMTAE8/Om00JOyWOsOvYXwgk+sggUHCWWyfnCILDQLGjEcwT9dTKi274UsCdcxgQSdQDsNedJNtYBqthLd4zlbfkRs3l3Hw+2uGe6f/AKpf8rX8G3XdSquvIg6j+YIrg/um2gOJ3wO61zP6m3VQqxSOwdGlL4LCiAFWzY1mT2baHQRprpM1OxZzBjyWVHixEE+qY9ZqJ0WQjCYYjVWsWJ8D1Sa+sR7PGpdwyxgEBmtzIIkgyYB/ZAo9F4TopUqVZGoqCPzp/dH2mjE1DW92s5EIQFB576EjkDOn9aqKJbJN6yHUqwDKwIIIkEHQgjurOhMRZTq7OGMLcfq/QyBMwNkLDgqgWQdJHcZrS0HFHQKN2MerdvqmlHYMy2H4xjerQtYZ+xr2cudiqtDekQAcySNDMjYSHhzPZxARlyLdeMsmOzcIUgkA65ZHg1bVRGgrLdOAfijHM9ruOkD7614ncq+SZqlZqaVR+HhhaTO2Zsolu+pFYmgO7iFX0mA+32UO3LPn2ABAkQW2M67Dur3D+k8+lI/7Y7MfX65ol+7lUmJj+9fAb1WsIneQQWXf91V9skx7RTsI3Zg7qSvnGk06xaIkkgltTG20CP50OchMglSSZAJIJ1IIHLnNPeBaySKDdHbt+Z/9TUXifHLdiy11iWVSoISC3aYKNCRzIohxOYgwRla4OWuUMDGtJJjbKu30tEIz24t3JKsrZ2VJIzXEgFeU77+BolnpRhxoi3P0oW0dmKBGgcnLpHMzyivej+Pw2LQ3bFpcrGWYpbkufSDQScw0me8UKxxjCjFHCrZi4GgxbTLJQXs2hmNFOYj0gPCgCNd4xgzcW8tpnuMVAIRpOgmBzZAyyOWbwMHxfF7d5Dbwuty8rAOFAyGNGOYamJcDmADzFSeJ2sJaa2t2zbm+62l+LWCwUlATGg0yjxIFPxd2xhWtt1fav3ltgqBpcdMo3IhciAachtRYGUwvQ57N1FfEdZJQ3eyAGZj6a69k7yNZ30JrcsM7R8lYnxO4HkND4nyrPdIOL2cLftlwQrMC7ASqtMy8nQGRqNNRMVaX+MLZwrYm4rBSBcKgDMAxUKImJgrOvfXo5dRa+DLju2n8lrQR+d80H1E/zrzA4wXUDqCAZjUGROjAqSCDuDOxr1vzg/db6iv868yNmGpRSpUhiqJiuEWbgIuW1cGdGkjXeAdp5xRbl0lsqxO5J1ju0HM+fKl73PO43qyj7BP11StekvJT4noLg3EdQqnYFdCPI8thVbxbodbexlwy5XRg4unWWUyYG7cxymSJ1rUXMQEBUSWA0EM2vKT4+NFs28qgdw/+6pSayKkzNdCsbdv2n6+6S6MVgGCBJid4JEHcxV/hbIV3AETlPidI1O52rNcI7PFcQqaW8gJB5uZmPAQK0+aLvmo+on+dOT2JIV2wgljMbkSYnvy7TXCvdKn/ABK/m3izPh8Tb0ruuL2Wdsyz5TpPriuG+6f/AKpf8rX8G3RAJHZeix/IcL/0LH8NanX/AEkHiT7FP86rOjWGU4LCkdk9RY1XQ/m037/XUw4YdYO0+isZztOpA745GpxbHmiXcuhfSIHmaDbxLMJVRHexjbwgkeRp6WEXUAefP1k60zCuCXYeiSI8YEEj7PVSVUPJ6MNOrnN4bKPVz8z9VGZQRBEg8q9mlNTY6A2DBKEzGq95Xx8tvZRLlsMIIkUPErpK+kuo8e8esfdQcdxe1atG67gIBMkgerXn9lVvKF9BL15bKMzsQo1JYzHlzrGcf4+cai2MMjAuwhyNMuvaXv0nbvB2o1nBXOJkXL2a3hpBVNVLD9oH6we7WdhqlsKjW1UAABojwAH31aqL+yXlC4VaK2lUmcsqD4AwPsqWTUew0My8tCB57x4T9tK6c7ZOQALa7gyAPLv9nOoatlJ0j2wczM/IgAeMTr5a/VR6U0pqW7GiJfw6rGRQGkARoOcz4RNS6HetZo1ggyCI31Gx86bh7pOYGOyYkaA6A7ct4qnlC0yPxrhKYi01t1zTBGpBlSGEMNRqK9S0sWwJhs5knU5gSST3yak37uVWI5An2CghcptLOwI9i008CeyLwXo1Ywk9QrLmCqRmJBy6KSDpmjTNuRS+Ddj3x74yt1ubPmzHfJ1e20ZIEeAq0mlNRbKogcU4HaxEdaCYykQxGUqwcFSNjIGo5aUXH8MS91fWAnq7i3VgkQ6zlJjfc6eNSppTRYzPdJLdhr1hLrLnvdZZCNs6uhzSvONAPEirLHcLtPh+ou/msqqQWymFjL2pnkKNi8ClwqWVS6HMjEAlG71PLaDG40rnfDegd1gqtftdZacOVYOToyEIZ3UBSqsOUaVr/pL6M9P9nRMMtu2hAfScxLPPpGdydB3DbupLfVri5WDQHBgzBhGgxziD66pOGdEeps3LYuA57y3FkaLbQqLdvxCqCAfGgWuhy2+oti6WtILi5TpIKSASDrFwM4J1ExJqVRTs01zFqoYlgAmreGk/Z3UVWnUbGqCx0SQBS1x2uAdppEO2WGLDmC8XI/SUVc2lW1bVZ7KKqye4AKPXU/oY3BnQgzm3ad5PPy00jkPCiXr2WOZOgA3P999Mw4mWOhbkeSj0fvPrpOYuKe8Mv2EfYfZTeWLwfYtkSTEsZMbcgB6gBRKU0pqW7KM70j4DcZxiMKYvryOzD/60/nsaq30Tv326zFXnW6xJVUY5UywQNInnM+wVt5qDxXGraCO2oDgch6QYak6AeJrSM3ohoza47iNlMrYdbwXQkH0h4T9k+uuPdNhifft3rcoeLcgch1aZRr3LAr6F/wAYSWEP2VLbRMBWgE6Ew23ga4j7pt9TxO+QQRFrUaj8zb5irhL6JkiowPSnFraRVxeJACKABeuAAACAAG0FF+FmMn/OYnb9dc8f2qVKqJFc6WYwj/OYn6a5+KnfC3G/PcV9Pc/FSpUAL4W4357ivp7n4qXwtxvz3FfT3PxUqVIYvhbjfnuK+nufiqr4v0ixT5Q+KvsMwMNdcidDOppUqpCLJOleMAAGMxOw/wB65+KkelmMkflmK5/71zw/apUqQCbpZjJH5Zid/wBdc7j+1Xj9LMZK/lmJ5/71zu/epUqYD/hbjfnuK+nufipfC3G/PcV9Pc/FSpVIweI6W43Kfy3FfT3PxV7Z6V4wKIxmJ2/XXPxUqVV4L09udLMZB/LMTt+uufipHpZjJH5Ziuf+9c/FSpUgHfC3G/PcV9Pc/FS+FuN+e4r6e5+KlSpDF8Lcb89xX09z8VL4W4357ivp7n4qVKgBfC3G/PcV9Pc/FQbnSrGZ1PvzEz2hPXXJiP3q9pVSEwvwtxvz3FfT3PxU1ulmMkflmJ3/AF1zuP7VKlSAd8Lcb89xX09z8VNfpZjNPyzFb/r7n4qVKhAO+FuN+e4r6e5+Kmt0sxmn5Zid/wBdc7j+1SpUIB3wtxvz3FfT3PxUvhbjfnuK+nufipUqQxfC3G/PcV9Pc/FTX6WYzT8sxW/665+KlSpiFc6W42D+W4rY/wC/c/FWW41xO695me7cY9nUuxOigDUnugUqVNAf/9k=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41" y="1556792"/>
            <a:ext cx="4582840" cy="409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objekt 2" descr="slu_logga ida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88" y="5987897"/>
            <a:ext cx="644437" cy="6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491880" y="6299199"/>
            <a:ext cx="443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457201" y="942058"/>
            <a:ext cx="80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Main features </a:t>
            </a:r>
            <a:r>
              <a:rPr lang="sv-SE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of</a:t>
            </a:r>
            <a:r>
              <a:rPr lang="sv-SE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the EU </a:t>
            </a:r>
            <a:r>
              <a:rPr lang="sv-SE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Horizon</a:t>
            </a:r>
            <a:r>
              <a:rPr lang="sv-SE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2020  </a:t>
            </a:r>
            <a:r>
              <a:rPr lang="sv-SE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eLTER</a:t>
            </a:r>
            <a:r>
              <a:rPr lang="sv-SE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sv-SE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project</a:t>
            </a:r>
            <a:endParaRPr lang="sv-SE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ktangel 3"/>
          <p:cNvSpPr>
            <a:spLocks noChangeArrowheads="1"/>
          </p:cNvSpPr>
          <p:nvPr/>
        </p:nvSpPr>
        <p:spPr bwMode="auto">
          <a:xfrm>
            <a:off x="0" y="765175"/>
            <a:ext cx="9144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20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v-SE" sz="18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180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4339" name="Picture 9" descr="lrtap_cmyk_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8"/>
            <a:ext cx="1741488" cy="515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128588"/>
            <a:ext cx="10064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37288"/>
            <a:ext cx="32432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ruta 1"/>
          <p:cNvSpPr txBox="1">
            <a:spLocks noChangeArrowheads="1"/>
          </p:cNvSpPr>
          <p:nvPr/>
        </p:nvSpPr>
        <p:spPr bwMode="auto">
          <a:xfrm>
            <a:off x="827088" y="1166812"/>
            <a:ext cx="6918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8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Cooperation</a:t>
            </a:r>
            <a:r>
              <a:rPr lang="sv-SE" altLang="sv-SE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sv-SE" altLang="sv-SE" sz="28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with</a:t>
            </a:r>
            <a:r>
              <a:rPr lang="sv-SE" altLang="sv-SE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sv-SE" altLang="sv-SE" sz="28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other</a:t>
            </a:r>
            <a:r>
              <a:rPr lang="sv-SE" altLang="sv-SE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sv-SE" altLang="sv-SE" sz="28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ICPs</a:t>
            </a:r>
            <a:endParaRPr lang="sv-SE" altLang="sv-SE" sz="28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03" name="textruta 2"/>
          <p:cNvSpPr txBox="1">
            <a:spLocks noChangeArrowheads="1"/>
          </p:cNvSpPr>
          <p:nvPr/>
        </p:nvSpPr>
        <p:spPr bwMode="auto">
          <a:xfrm>
            <a:off x="971998" y="2132856"/>
            <a:ext cx="6864300" cy="3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sv-SE" sz="1050" b="1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sv-SE" sz="200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Trends report common for all ICPs </a:t>
            </a:r>
            <a:endParaRPr lang="en-US" altLang="sv-SE" sz="2000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altLang="sv-SE" sz="2000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Dynamic modelling together with ICP M &amp; M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2"/>
              <a:defRPr/>
            </a:pPr>
            <a:endParaRPr lang="en-US" altLang="sv-SE" sz="2000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3"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Potential cause effects report with ICP Forests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3"/>
              <a:defRPr/>
            </a:pPr>
            <a:endParaRPr lang="en-US" altLang="sv-SE" sz="2000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4"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Joint Assessment report EMEP and WGE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4"/>
              <a:defRPr/>
            </a:pPr>
            <a:endParaRPr lang="en-US" altLang="sv-SE" sz="2000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rabicPeriod" startAt="4"/>
              <a:defRPr/>
            </a:pPr>
            <a:r>
              <a:rPr lang="en-US" altLang="sv-SE" sz="2000" dirty="0" smtClean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Joint TF with ICP Waters in 2016</a:t>
            </a:r>
          </a:p>
        </p:txBody>
      </p:sp>
      <p:pic>
        <p:nvPicPr>
          <p:cNvPr id="8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12" y="6093295"/>
            <a:ext cx="541113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62773" y="6410559"/>
            <a:ext cx="4576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Sceinces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29" descr="https://encrypted-tbn0.gstatic.com/images?q=tbn:ANd9GcRIT-uXTDhnLdmreOYJJDquiTmSqCxhMQOKj47W1jdqMM7rzuS6M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67" y="1484313"/>
            <a:ext cx="33988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9" descr="lrtap_cmyk_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73038"/>
            <a:ext cx="1584325" cy="468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54013"/>
            <a:ext cx="10080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4278312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ruta 1"/>
          <p:cNvSpPr txBox="1">
            <a:spLocks noChangeArrowheads="1"/>
          </p:cNvSpPr>
          <p:nvPr/>
        </p:nvSpPr>
        <p:spPr bwMode="auto">
          <a:xfrm>
            <a:off x="2889250" y="208618"/>
            <a:ext cx="3367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800" b="1" dirty="0">
                <a:solidFill>
                  <a:srgbClr val="77933C"/>
                </a:solidFill>
                <a:latin typeface="Comic Sans MS" pitchFamily="66" charset="0"/>
                <a:cs typeface="Arial" pitchFamily="34" charset="0"/>
              </a:rPr>
              <a:t>ICP IM TF </a:t>
            </a:r>
            <a:r>
              <a:rPr lang="sv-SE" altLang="sv-SE" sz="2800" b="1" dirty="0" smtClean="0">
                <a:solidFill>
                  <a:srgbClr val="77933C"/>
                </a:solidFill>
                <a:latin typeface="Comic Sans MS" pitchFamily="66" charset="0"/>
                <a:cs typeface="Arial" pitchFamily="34" charset="0"/>
              </a:rPr>
              <a:t>2016 </a:t>
            </a:r>
            <a:endParaRPr lang="sv-SE" altLang="sv-SE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2" name="AutoShape 25" descr="data:image/jpeg;base64,/9j/4AAQSkZJRgABAQAAAQABAAD/2wCEAAkGBhQSERUUExQWFRUVGBgYGBgYFxgZGBcaGBgfGBgaGBwaHyYeGhojGhcYIi8iIycpLC0tGx4xNTAqNSYrLCkBCQoKDgwOGg8PGi8lHyUpLCosKSw0KiwsLCwsLCwsLCwsLCoqLCwvLCwsLCwsLCwsLCwsLCwsLCwsLCwsLCwsLP/AABEIAOsA1wMBIgACEQEDEQH/xAAbAAABBQEBAAAAAAAAAAAAAAAEAAECAwUGB//EAEkQAAECBAMEBQcKBAUDBQEAAAECEQADEiEEMUEFIlFhBhNxgZEWMkKhscHRFBUjUlRzk7PS8DNDYuEHU2OC8XSDojREcpKyJP/EABoBAAIDAQEAAAAAAAAAAAAAAAQFAQIDAAb/xAA0EQABAwIDBQYGAQUBAAAAAAABAAIDESEEEjETQVGh8BUiMmFxgQUzkbHB0VIUI2Lh8UL/2gAMAwEAAhEDEQA/ANsS0rmTajNUvrpwZM2aLCaoCwUEgRYnZb+hP7580N4r9jxo7Lym/fz/AM1UNtTaIlJsHUrzQxY3AOQOQLtwBjZ+JeDlACSCAuNalYwly6yh11APfFTW8a8+UWScPLJYmYC7f+omkHvEz2xTgsIVKY+c1S1qYlIL2zsp8wzA2FrQdi00moeaEh1FIUSf6Qq45MwcxaOaVzqAV9gssTGIqd5IbNl/Wmfjzv1xL5pRxm/jzv1xBO05YArJBGirsxbJO6C7xadqSvrixbU+6GrWGneagdr/AJLNx8pKTQjrazTczp1IqLB997sYP+aUcZv4879cVLxUhS0rUN5LsWNqS2luLQTK2ghSglJckE2BYNx53yiGxmpqFo6YUaGlQ+aUcZv4879cL5pRxm/jzv1wZCi2VvBVzu4rP+b5VVNUypnbr5ztx8+JnZUsXJmt9/O/XFE7Y6lKUqveVUDawSRSANbCIztgg1U0gFLBwSUltL5E3i+Riz2knRV6dmyyWCphZv587W49OIT8JJQ1a1pfJ5879cQXsYn0k5g00mlgkJAZ9LkdsEYvAKUqpKgHRQXS9ndxfOOyMXbSSiQ2Ug6zfx5364f5pRxm/jzv1wIrYWYCgxAAJBqAAApd2pLcNYcbELpNYZIDOCSCAbDk5B7o7ZsXbWThzRXzSjjN/HnfrhfNKOM38ed+uFs7Z/VAgHOn1JY+JcwZFSxquHupdBp2Qgu3Wls2nzra/wCZDJ2XLIcGbf8A15364LSpSFFSQCWZiSAbu7jXSK0zwzlPV/0nL/aoWbkW5QJnLHkPbbcafda3LRQ3VPzSjjN/HnfrhfNKOM38ed+uCJeISoEg5ZvaLIJAaRULPO7igvmlHGb+PO/XCGypf1pn4879cFT5dSVAFnBD8HDRnDY6gwTMIAfQvcZkg379AIsGNVTI8aIj5pRxm/jzv1ww2VLOSpn4879cPI2eUqJrJFJABqLZXLm4cHxgdGx1AWmkWZgCBm+hya3HnE5GKNpJ0VDH4USqFIVMBra82abUK0UojSHh9oyqZUpJLkLF+O4uFAsoAcj4HEsuj8Ni0ykTlrLJE+f+cRbiYyEqXNmVEfSLakaJSHZWeVrc72cxZJwy1zppCakonzzSopIUTMIYB8iHe2eRiWBEyUtVQSlwXcEUpGoPC/HhkwhSQS8ga1RhmZE2pReIQJaerDEEOqoKJJPpO29l22iyRhk0MQCCA+bHle7Q2EloAqQQXe7v2i8EVDiIa4bDmK7tUokk2hzFUjAS2agMW9WXtMZrkKP0NQKz6JSG5PmWPIWPGNdUwAEkgAZ3ybOHCnyg0GixLQdEBgsOlYClSkpzDMXsQQb83guXhEJLpSAWZxw/YETU1Q4sW9T+6JRWtVbKAAlChQo5SlChQo5chsfjeqSCzuWbuJ9gikbZQbAKPYH0JPhSfCDVywcwD2gH2wDjJawsGWgHdL2SAToScyWe0WFCs3ZhdL58ls4CsifN7T62ME4TGCY7Ahmd+YfSBsGldTLloSmnRIz/AGVWb2wciWBkAOwAeyONAubmNypQoUKKrRRW7W93qe0KWTrxPho/OJQorlvWq5MpLhjcGIS5ASbP2O4iyIpJKqbXycm/EZZ8oq8tb3nKQCbBSicmUVqCUhych/zDdWagkhibDUHSzQVhsIy6VoUSCwAUEq7Q+cDzYpjWVab9eiLw+FdI+4tv6uj8NsGYkgugvYpUHDfHsg5ewparkMf6TaMKfshYnKmonqQpWQmBYZO5Yq18xQzbeteLfJ/FKDHF1JIIN1FwZYQf/J1cueiN0zy7Nnofp9l6AQRhuXLbzv8AdBdL9kCVKlqCiSZrd3VrPjaFFfSXZ86VJHWzutqnppzZIEqbkDk7iwtaFDLDvc9lXGqXTMax9GiizpOHBM0vfr5+QuPpFB6nYRbjQCk9asAqFIYXbNkhnLkcDFCMSl5yesoPXzyWDkDrFE5ggW1i+WqTL3nAKrVEkqPaTf3QTFHG05q319ErkBcSKHXQLOxWHSKVKC3UVOVFIVk7sMibhrZXiuiQwJCw7NZJZ95geQUPVGycRLKmJBULBweDli3DhDvLpBYUvbd17Gg5sraaoUwOJsOSy8Dg5cwqG9kbmn0rOObJz5mNbDYcISEjIZQ6aQpgAC2ga3a0L5QlnewtkfhHOeDvVmQkblMu44Xf1N74eKzMTUkPcgsGNxb4Q/XBiXyzsfhFMwWhY6gt1VThRDrha/nZWN/VbviM3FJSFEnzQ5z/AGY7MBvUZHcCqZ200B23jkw49sDrxs0sN2X4n93iqXh0OFWFWQAakaBxd8vAwckpBItYXtp74SS4yRxoDQeS2bh3nUKmk/5ii7WcZ5k8h2RbI62oJ88MbuNGzsGzEQM9KWLik21z/fui4TQFMCQrk7tGDZ5GmocVp/T11BRAlr1QR2bwPh74YnQ2PO3tgiRtIKlVO6hYi43vDI8WaF85ocJWlSSQ4Ckkv2EOINZjn6EVV3YQAVqR6hUQniapklnC6fH2EeyAxMSFOEgkguKSQRo9rHUPBYxYLSQNONlg7DvaaFExErALOHOmsQkbwBBdLuohwQLuGIcEGzB8ovx2HHVESqUqmMkKILsTcuxLjnrGb8c0Uy3WkeDkfqKKta2Hu48oUlJWApL2OaVB0lsr8jzzjPl4LEBRZQDJDpSpsqKilRSWKvpMsn8L/ksxIKkTFJqKCHUSHY9Y4Cb3p0veB5MaXWFKfVENwBFKn6I8YpgROQSBkac+0aHmIJkYs2MsiakZoUXI/wDiTdJ5HhFWzlEICZhNYuXVWe2oABs7aRXjNpSZCgVWK0kuBmEhw/MmwHEwE6jtyIayRhsevyumwu2ZJTZVPFKnCh3GLVSgovLXSo3LXB7Un2xw0/bjIqmIO86pRQzsGZ72U59sauwulCZhRJnOZiykoPJSSobxY2CX7xnGL4qCrUfFMS7K/wCu5EdPf4Ep/wDOH5UyFDdPQeolOX+mHD/KmQoY4P5SCxXzCuakDenWLGdPct/qnJr8YJS2gfsF/wB9sQw09KTMBIBViJ4HM9aqCBikuBUCSSA17pufCCjgWv71TdJ3SZXEW1UFSSqxsPX3aA84IeIhY4jxiIxCSWBBd8v6c/CC4oGxCjVk51TUqaiWLZ6dsZcuXiUjzgoskOT2kkvqCQH4CNIE1WIKW9bxONg5Uc2qy1zZ9aU1IdVRILOkO1vrWv8A7YgvE4gKCSzmrJLj+kPkNbwTjNnCYpysh0kMGvcG/EPpzh8Ps4SypQJJpYPyA79BFg4aqpY6wQ82bPSC5SAMiWLsD3kk0+Ji5eIEyxelNzYh2u/Y+msQw8ypSSp1KIsWZKQ129kFkQjxONMgytFAiood9VFBLkl7t+7RIqbMsIjKU49XhaEUioPwLPk/xb95wHEzaPDeK3c7K2oQ+CxiVBSinUZsSS2QfP8AvF8lBAL6l20TyEZeBNCyD5wIB4M7E+aLh09rxsQXju44RAWGixw3ebmOqnJnlBcdhHEfGNNQTMTm44jQi/jGOuYBmQI08BhykEnNTeGntgFpIRrDU5dyFm4WYC43g2QLX43EEYLDqRkWSblJFwTc3B4wXCjZ8rn+Iq7IWsNQneKMbhzMlrRUU1Ahxo8XQozWyw19GySDWE0kKASkhII0AqsIlL6PqSGExN0LQTQXUFtvE1XXu5xtRDr0tVUKeL28Y4uWgLjoq8BhjLlpQS9IZxYZvlFk3DpU1SUqZ2cAs+efGFLnpVkoGz2L2dn7HiSJgUHBBHEZRFQVUhw1CqVgpZZ0JLCkbosnh2co1tj7OQ3WFKSSWTYbtDpDc7q7i0Z8W4bFKll03BzToeY4Hn4xV4JFlaNwa6pVPT/+BK++H5UyHinptiUrw8pST/OHaD1UyxGhhQwwfy/dZYkgvqFzBwFSpq1LpCZ86m1ktOKlE8XYQpGzULSaJgI3/NSzVEG972DdkE/JesRPS7PPnXzynE3GotFc3ZClEqUpJUSCRSaCACAGdzm8O43dwXSCZv8AcNkydhCzkWv5rNv1Fr2taENiWaoMymZLecoG972DdkR+Yzvb43iDcFiAXZV7iLMPsalSC4NNOhySC4HaTF6+ayy/480XJUmWmklIKQSWFI8NM4mmc6mAOTvcN3NAG0SlC0lzcuoP4OP3lBC0Dg1WZvbnyhVJi3NlyURYYMttyIlyglgBYA92Xt90WQLj+sZPVli9+zPws3+6BJWJn5UpJa9waSSWdjpazZXeGDW2ss3PpRSwcoSyoKIBez2sOD6dkETCpqkhwLkfWDZD4xSOvrDsUhV7AApdIcXfKoxPryQFEuXsl21y5lhrzhTLhY4nVca10AWzJCQaClFbJ80F3e78YrnoLhgCTa6XHi9ojLnprpSXBc9h1AOSnubc4tUCaaQfOF+Qzb2QG2ImTJrfctXOBYhjs+Z1oVUGYA3N+IbXXM68oktQCylKVZh/OKb6sO7+8GypFJUfrF4HBJUrNweOQ07mv3w1xLg2MZhvpuKHjZc0SBtukHuEa+BwoSkEElwNTT3DIRjoQwYpfM6al7N7o1Nl1EEBKinMFjblfO75QodI51iao6ENDtEbChgv9kEe2HiqNShQoZYcEcjHLlTj5pTLUUglTMmxNzYZczGQMOUBUtdSGUmYhSUqmJBYgvu3Dgkg8eyFMwEyUgFc4AbqVHfJ88KBS3pFqe+BepIQ/wApBDm7zGB6sKJDfVG8BkXvFHRBxrVGwy7NpaN5+1KdeaMrmfVZS5SUClKgN6YQ+W7YuxygzZEsorlkNSaks5Sy7sCRdi9ozRh3UwxBKjMBIJWAynKU5WUQXLxZh8FMmgqTiAQV1OmrdUHBSHzTdPDKKthoa1VpJ8zCygAPr7fn6lb8NFOCklEtCVGpSUgE3ueN4ujVArG6TjcR94H5tLW3v8YeF0n/AIcv7wflrhQxw/gWD9VVgs5v38/81UEwHh5oSJxUWAnz3P8A3VQSmekh3HHh7coZs8ISqQ98qcBrmqW4SaWPaSBy0BPOLxiklwFBw/w9sC4JJUK7EqzNTjkwHdYwNi9plDY63XMLd6QwhO7yfMnO1n158zDyV7wDhQKXsQQGsRlxi9aCATYnnYAa6xRhlMAkAsBnZu6F07NnGGuF1tH4rK6WplBJvYsfBwfV4GB17JdRVWQ6qmAYe3Pn6osnKFjY569mXrifykBLB1qbQe3gHgzCYnuHOdN6zmjBICrwqUyUkFdV3J7m58PbEFygpaswAxuLVMxtY5NcRGRKbduCq6r8OGl4MgOfGOltRaRxAIKXg1JyblXvAdgYM8EomG7JY2dzZ20A08IsipUwBWeftH9vZGLcRI2wVzE0Ke99bxAb1fGKk4ZiTYk5m7n1+yL4UZule8Ucaq+zbwVuBwSphKQUuGcknLJwG9T6iOjlpTKlgEpSALnIPqb8THO4TG9Uqpns2bAPr7oNTt1WSkJIOdyPa4MVBoEVC+NviRszGSppCEzAVu4p3tNW0bsgdMy7WccCCM20y72jLHVS1KmS0rQrNOVIbNJD+ar1RI7QWp1BkhV2AyftjON7zUPF/JGYrYij4SSN9darUhQFhcfos9ha3fwMHNGqGa4O0VOJwqZiaVhw4LdhcQMNiSuBybzlfVpfPOkM8HQolXqQgBsOVoDZgN5VqQwa8EYTAolAhApBazlrBvZF8LUABycgMzHVXVKUKCjsubwT/wDb+0CzTQqlW6rgdRxByIuIqHAriC3VY/Sf+HL+8H5a4UN0mV9HL+84Fv4a9coUM8P4Fg7VZuImBpiC2/iJ9yoJApmlVyQfBuMAz6FC1QWVAXAIIcAZNZgnx7428IkHrXAP08/MP/NVBNA4DwENonUaEmmjzPKwQqSWcTMxoLXBfkN8ZXgrZ+NQBTLSspIqskk/VyTpbONQIHAeAjPRteWCoFNIHIb1yCwHYYuSXCyzADCCSrMQtSv5agAfSWhIPMsSfZDdYKSSEFQci6lP3qAc9lolMxstSFO7BgbF3JYDtf3RVLxlRNFSgAkkkaK4MHLC8ATse3vtbXjxRDXMJorqi6aQE2NxwtkPDOEyQKXFudx8ImFOzZXv7PfFpnJ6lSHZXW1NWZdupCXyZV7NCZ0jpT3imUMTTby/KEr1CgQm+YybjllE0YhJ1FuY90I0qlISVpQwUk1uLLKSFJABfIinPKLpu0Ug4gmsdbNlzEpCihZQFKKiCAcksWPEC0Uyq4haN/VFTNWCnzgHyL5/ERFOKSBmBowu55NmfXFqcY68RSsJUuYCmYkKlpKXqUgKAKkE1JJ4lKg8SGOSJiSVKUUyVpUsVAzF0qCWVS5IBSmtrkatE5Qp2La1r1XooYzUaFjewfMZhsnvFiVlvRtmxy1v4iLcPjQFms0//wA8yUnfUCSSCkKmM4UXLFgwFoolSwCom+9mVVein0j537GkVIFKrN0bQ3M0rkNvdK50rFmWCjqknD1CkHdmKZTkKCtLBKT8YHpViaMWupLSTNCB1cttybQHNdZYZ7oHOOtmbOlLmCYZaFKSzLpSVOMmUz27dYj8x4d1HqZbrcKNIdTlzUdXNzxjqhcHjgsLph0tMhMsSFIWpVS1emKEByN12KiWBgTFdMJ3ywIlKSZKl4cJdApKZyKlVTKhSpvNDF7jSOolbJky3KJUtIIZVKEixzyGXEawkYCSlJR1cundDUBjTZIIZiU6Rwou2jQKELmJfS2ceqDyipUzFpWksm0lJMuq+4LXJ5xodENuzZypiJy/pJaUKKQgJpqe6VJWpK0mzO0bSMLJrWrq0BZ3VkoSFEHQlnIMPhMNKlimUhCXu0tIDtxpETQ1pS6gvYQtGVjlAhy4JALi4ctmI04xJQdQSUg1ZAqKe24zLaCNyLFrmmjleF2YEoDas+akJ6pNRJNVnZIHBxd8hrlEdm46dVWnDrdK1pN1OsUlTkUslzSAMrjg8aEOkkFwSk5OM24dkVNwimuAIJCh8941Xm4al0hnCiAqtr2BYovcBm1NodW3cUWJwdgC4ZZL0pyNOTqU9i9JAg3B9IpYS0xYdyE5OtuQ1e0N5TC+4eVxlENhkfdrEScTFQVcud6T7QnzJUtMyR1SRMSQXOfVK3WIHEj/AGwoP6Z41M3Dyik/zg41B6qZYwoYYX5dxS6CxJBfZZWCzm/fz/zVQTA2Czm/fz/zVRCXilmcpBTuDIsb2fjxeGWcMa2u+gSrZGRz6bqnr9IyMWZJXWppQKarbgaynfiXD+MbUASVgh1HeyL2yJFuVoibEiAAkVqsNltN6GEyaEkGS9W8QQS5Vck30IAbsgvZpLrdISHAtqQALcAAwbi8WJSNPUT7oRl2Z1X/AKjA3aTSPCrjDOBrVV4cWHOogciX+HjF7xUAQwABAGeXBoeo2BBDkCxHq/4hQAXupxRrnUbdWPFMoABmvwa9uUX/ACfgSO9/a8KYQhJIDt8dTBwwLgavNkOZa6BRTMfI/wBu2KZkhSg6VMoVC545W7osoPnWJyUBYFibiEFvcZjjYjkYyyCJ3fFWnerE7QW1VMtRyJa7Ktr36EM0SWikhVmGdtItWErsXBy1B7HyIileHUAyjUkaiyuTgZj9tHSYUjvR3HkqB40KsZsg44cOz4RJCwQCNYhLm2DgnWzG2l7QpaA1xlx0Gl+yA1uDwU1KAsSIrw6N7ilIzcZm/eRxiyyeA/fripcjrELSLEkO4OQLjxAgzBsD5RX1WM5ICJnSAoN8D3HlA8vDnQBCsiQzFuWsDS9kLSzTGydnDgX48z4wXhdgzipK3UoJd7K3nvqeywtaG80UWYPc6nJDs2jrNbXmiMKqhTqdfAhnS98u4Xz5RpyZ6V+aXbMajtGYjn5ux5iVnfoJUVEAEZ5Px1sbXMWYbBEJZaipT+cCXGVnN2tlleB5sG14zsd+eaIixD4+45q6CGjF+ULQQmsscjbTMF+V4JRtJTZJPNyPZCp7Sx2VyObO1wqs3aWDJUtSQKi7pUAXFRUCH1vxY90EbGxSZ5CCpKVOxDtVxKH97RPakoYhAALLS5oIG/8A0uWsSNPCMSXIdwApM5L1Jcl2swJJYsW9kOsO/bQZQaEW9Erf/ZmzUq37/wC103TLZSJUqWpJN5oFz/pzIaMbaPSBU6TKlLapMwHVyEoWnM5534GFA7GSRjLJqmZkjk70WiKwWc37+f8AmqgZGzpnX9Z1hpZqbN5zv2ty1gnBZzfv5/5qopxm0+rXSwIYHNjdQF+AuM/dB7WZmhLZH5HORylMHOQvAcskIGhPtUX9T+qB8VtZJFNKg7kEsxCSSCz3BKYswuK6xIJDGpm7Mzyzhf8AEWvoDSymF7TUA3RSUtaHhQiYUI1QVdQAN2Pha/74xMlKSHNzk9z/AGERlh1A6MQ/h+/GLhLDDVuNz4mHWEhyszUv5oSV1SnSpxr3hjFWMJCbFsn7CWLPreLojMlggg5GDXglpAWQNCoYdLBhkCw7Gf3xJckG+RZnBYxJCGyiudPpa2ersPHjGYAZEBJemqm9bKpQIsq4cMoWvz4GHlTVOLOk95Hb+zDYhZUKQnzuYfiSNHYcYvlIYXzNz2wLDG3aExk5eVeHmrPJIvqgpKskOyk2OWX7aHnAjJNZa3H16RfjJJUN3MHN2I45Z9kBzVqUEqsli4IVkcrggPrZ4CmgET76FaZ8zTxVxwytGK7WIZNzxyB4x0MvomosTMS9jZ25gcYxsJPUWqSQRd9Cx04GOq6PYwKRQ5qTe7ZHg2gMTi2GOkkYoKdao3AMikqH68EQNiynBKQSO1vB4knbEnrFS6wFJzBBAHC5DX0vdi2UGxmY7o/KnV1VOspJIUQdxJSG4BifGFuYu8RKdhob4RRWT8bh1kIUuWom7VA5N4HeHjA8vZmGURSQp8gFu+uh4RWvofhjS6Tu1syiPP8AOfja3INFmyujUuRMK0fUCE2uBUVKJOpJI0FhFmyFg7riFDo2u8QBRcnZMpLsgF+N/blGftro+FiqUkBQzSCwUOzJ43IYmM85rUlVfCx7ctF5wqWELpUGI0LgjkfcYsEsO4so66nt4x2uL2XKnWWl2yIJBbg47copm7PkzZCUIWyBdJSQb3GZzckxq2Ui4S12AcKi1Ny4LaaN1CiAFKWLjUUKaFBvSTZ5lBCc0hYAOh+jV64aH5cHgEGtkHExzAWuFDVNh5oT1pUQB18+5+9VF3yhKrJKSogtzs/hcQKjChfWByGxE8gjMHrFDXkTDHYiHBqVbmHyAzZ9BBkdMoqgJS7OaDeoSusqSZqgEhKiWZi7JALWNybRdci0pBHKYNLW3ffERsSWC9xYW3Ws3LWn1njE9nbCkzFpBmsN5LOl1dWd8ZaPd7dpik74miryrYeGWR2Vja+/5RY2fMCElWSgGIzPbwMMcK2dXfr8Y6xC0JASCkAAAAEAAeiw4cIS5yfrJcHiHcZjwhAzFNYPAD17r0T/AIW1xs8jy1/SxMPsZaiCo0pY29I5Nb95xpI2NLHE9p+EF1AlOrgsdGs/uicZyYqV5u76WRkeCgjAAbX1usbFTpCJnVqlKDJCisAUsTSH3qvOIGUQm7XwlwGJ3bBJ1ISLsAcxaNSfs+WuqtAVUkJU+qQagO4l4oOxJAYdUkd2WTf/AJT4CMjJXUlbCIDQBBr21h1poSQXooFJAUVMU5XAuBdrkRmrTcg98a+L2LLQgGVJRUi6WFwQA1PPdEcgEYlKhU5YkkH0ipJLHklTDvhv8MAOah9t6RfF3ULbH13LSRJS7jQ5aO3Dv0i2MgzsQQkFJDkOQGLVXBvu24ZwwmYkDIksjMAs4dWrkvaGzYw3SiRbTyK2IHXgwS4JDlyMwTbQ9kDBc8nQXNqcgBa7+kcoqTPxJHmsc7pHK2fEm/ARDog+xop2lNxWiqcg2JFj2ZH4xfInMQpJ7xw17eyMWaueX+jDuW3QSLHncG14KwZmBSqkgJZRACQLuw1uSA/hFHRFwIfShV45i14c2tQujw3SBaQQrf4HIjwziOD2/MQd41p55jsPxjlZK8QmkBJIcuV5m9nvuWgvBVrSoTQzkMGazAnI8X8IwdgYaGjRfr2RLfiExIueuPFb0/pSpah1e7npUD2lmiOJ25PQlEwAqQmXMVM3WBKSbV5JcBgBdynMZZiJQHbxMGbLxeKQhQlyCuqa4qsgSykMQ1ySRws/CFuKw7Y422ANeXqU0wE8kr3ZjUURs3a2LDH5MWBLpBUo+anPdyClaOTSY2tnrUtCFLRQspSSn6pIuO0Rz8na+OASFYep1quQxpcWYKsaSWVkactYsG1ccCHwyTZTs7WFs1Wu3bozQsLa8E2qulWh+R48I5zyHkkBJUt0lJq3CSEpCQk7uW7Vk4Ki2ca+zMWtSQJwSmbvEoB9EKKQoAkljbxgt79v7aK1LdF2q4rpPsRGGw6Agk1z0ku2YkrD2AzZzzMPB/T/APgSvvh+VMh4cYQ1jSnFfMWFgs5v38/81UEwNgs5v38/81UEw2Z4Qkr/ABn1WhsfCVLqOSPWSLeGcS8jcPey3IYmq5cMTlqbniYM2NhyhBKrVF2OgZr9sHvwHjHm8TMXyk1/4vW4SARwtFPM+qw19DsPSzKsQXcPZNNLt5uraElmhvI6SXupiFBt02UXzpfO75nIki0btPGHgfM5FZQhsFghJQiWjzEg55uS7+JVBMQU1Q4spvU/ujF2vt6ZLmlEuWVJCFOopUR1jOhNrM2faI4AkqSQAt2ERHMyumhVcYdak790qBG4OQsSdO+9nKkdIJhnJlqkKFS6XeyQEgkuzKuTw0ichVc4W0/fDKkg5gHtEOReJRQK5QuI2YhQ80A6EWjBm4RSc0nwtF2M2PiVpUkLSHXNU9anIWoFI83dZLjWIq2fjiFAT2akOQkVOjfUN02C2YMH3uIIPgxT4rVqPNLcTgo570oeI/KGQA4csHDngHvHTy8EhIYJDdjxRisLKS81bAIFSibJATdzA56V4Vn69Ng/pPnTkzuDmnMZkARGJxBnIIqP2pweEGHBDqGp18lKfsNJchTcmtAKtjzOAPeI3uuSwNQuHFxcHIjlCkzApIILggEGIZjZmWrX1UyfDoJL0p6Ll5kkpO8CO2AsP0bxLWWQDfMi7KOR0qILcBHcEQo0kx73UsOayi+GRsrckH0Xn07Y2IAIVMLMoEX9raDsaO+2fMSJaRWLJQMwxdNmfiO+BcfJK0zJQUE9YkgEh8wyrOLtAuG6JYetRUFKu7FiLpUBkHcVEgm4LMbNA0021pmtRExQbIHLf6D7LYl42WpwlSbEg7w84XPaziJTdoIQUBSh9IWS3pHlp64xZXQTDhnrsCM0+k/BNixIs3N4ox3RpTEShSmSl5QIBqWVmcaS4o3mS7coEfYd25REQa51HmgRW08Phps95i1OhIdIBoFAUtiWsd52f0UwFhujsmXNwykzlKJUVpC23xRmGAZXmuTm17xfPwsxS1mWicjrEqM1KqerUTLZ03JC3YMLZxRN2TPUkTGZclMoITS5UZYqVSXs5UoZXZooZZBYDrrmtxBEaVdT3HWvJW9Ph9DK4dcPy5kKG6eLeRJsR9KD2fRTIUPcF8peexXzFk7KkFa5iRmZ8/8ANVHTYbZSUF8yMn+DZwH0YliiaWucRiL/APdVGp1jqKQQGALa3f1QNisS95yCwFvVGYPCMYNobk39FOYpheJPFZQ/pOOwaGJKDfvOAEyUoUMlTw8WXKJdxwu/qb3xKIK84Xuyrccn93jE45coSMOlAZCQkZskAB+6LHhoUcoUVn990DDaiOfhBKxEhFTXcrgjeEJ86I4nwhfOiOJ8IMeOP23gscrEzDLVN6kgMETUoPmJAoc2ImBRNhuvdQISJDXHeoLmjdz/ANLocXRPlLl79K0qQSkXDhi3NjGFL6EykgBK8QmkqUlkp3VqFKlpFDB0CmnzQMgDeGw+Ex6ZMzNU7rJShVMFKymYTNKWumUZYQKc7ENGls9eM6xPWBHVl3FKQpIZTFwsgl0osB6ZvaLgOG9UJaToo4jonJmUqUFJUlCEhqSUBAZIBIJcRrYTDiWhKA7ICUh82CQA/O0XQ2sVJO9SABouWxGzsVLmOgqabOKlqlkEpQ9gywwYHnl2AtL2fj15zigmVd2SApVTJASDvDcdT2Ls8dMcWjKtL5ecPjDnEoHpJsWO8LHh2xpmPBUyjiqzhXQkEmpIDKdyFAM7tfwvAEvbCpc3fAbdSvkz3Hi7RqJnJJYKBLOzh2yfsjK2vKSplpUknkRdtRxaNcOI3Pyyb9/AobFmRseaM6XI4hdIlQIBBcG4PGOO2x0fEoKmLxCk1rm231JBnAhNKU3qy8LNB/R/aNKuqVko7vI5t2H2xsbS2YiegJmAkAhQYtcZe2M5I3QPLXKsMolYHtXG4vZyAZ74lAKQVqFMx2mLQpIXxAYAAXFV4uw+AJUqSieKpslSSkypwCErUtaTLJsEisC50aN2Z0dw1TXC1hf8whawpqtbjdHYwg/C7LlyiCkEUyxLFyWQkuBf2xUvstKLlek2BMnBSJaiCUzsxkXlzDCgvp3NCpEopII64XBf+VMOnbChphPl+6V4r5izdnIm1pXLEyhOJxPWNMASQZqwBQTcuQX4C0NL2HiBJmrZfyhSqUHrQVJluFAFT2uGLF2No1ejwJlTAB/7mfd/9YmNuF0jznPqm8LRs2+i5HaeyMYH+TKoT1IBSFllTFKJWUklwty9Rz746hAUAjJ2AU7vldu+LoZWnbGTnVC2a2hTEG+XLN35/wBoi6gA9L6m7f8AMWQJtLaqJCUqmEgKUEhg9yCfcYildFatNVeXqFgzG93GXdf3Q+83ov3t8YxvKvDsVVLZJUkiks4pfwceJgrAdIpM5YRLJJIJBpIDAlL35pMTlKjMFoXfRu9/hDbzei+mbd8ThExClRvbJtc/V/eIOq7BPK5A77Z9kWZw8Rqpqq6l23Rzubdlrwgs3tbQ/GLIZJzjl1VGpTCwJ13reyHcvlbi/uaHKYTxyhRqU3mh+FXvb3QiTULBmzfXsb3xOGVpHFcuW23sOUqYyga563CZaQTuy+rUolrJBUFF9YyVYfBBVa5ilJMyYFBgHUkKUU2Dqq6x0qJuGEdvi9nS5tPWJCqS6XGR5QN5N4dm6lDEUtSGZm9mucah9r1WZbfdzXNYFciTUR1ikzAqUDQkVEAhRRMZ0gBJsHD31gvotsiSQidLKl01JLsgAqCXYJDHdA7ydY2ldHcOS/Vpd6uF8ntyJ8YKwuARLBCEhILEgaskJHqAHdEF9rLg291z+OlFExQAYAukub6jS0a+xdsrUaFgFRuC7ZZh2uddIMxOHC0kHu5RzQX1awT6CgfA3Hg8MmluKhLT4mi3mk0rThJg4eBx+nWvJG7blypuJWFT+pVKlhKiyQD1inSCom4ceaOOd4zJmzJJHVjFklSSAApJG4JYW5CmJNKTS4zPOOpR0fw5X1oQComupyaibubsc7cIpHQ/DWFBYPateoA46BIbgw4QtDwN6ZrmtuCUjCy5cqYFtOCzcVALlzCkFIuGDC/CFBXTDY8qTKQqWmkrnJe5PoTVMAcg6lG2pMKGuEvH7pVivmLR6M/w5n/UYj85Ua8ZHRn+HM/6jEfnKjXhZN4z6pxB8tvolDK+EPDKyjErdV4qfQha2elKlNxpBPujm19L0qKasOoFJKhWoAgiXU4twUQPGOphikcBFwQFQglcaNt4cIq+SpSXFioJa8wi5Tn9CGcXKkxf8/SETK0yClbTSTkQQVFIVZnWoK7CecdSUXGTMbccr91/GJtE5hwUZSN6zdjbZ+UBZEtSKFBJCs3pCj7W556xogcf+IQzPdCUbWvy4xTVX0QnztLqmpe8kVLDaM9uOUVJ24gpCqJtyAkdWQVEgndfOwMZnzHODLepcxExMxO6GMwFVj6TLYX9kFnYpokpddlJKyJhdLSyDQXtcjzYwDnnciiyIb0TK29KU5CiAEVl0kMKqGbOqoM0SO1UhKlqStCZYc1ppd8m4/3EYiNhT82TUhKKXUGWpE5SrtlUku5GecaOJRNn0pMsyQFBSiVIUd1yGAcHebPhHBz94XFkdbHnuWrInBaUqTcKAI7DeMDpftGYjqpcsqHWFZUUAlRSgB0gpIKXKg6gXYGNPYmEXKlmWu4QpQQeKM09huQ3KG23siXiJYSsElJqSQElSTlaoEFwSCCCC8EREWzcuihJ2mhDD6Liuj20pqVoWK6FTurUnfUkha6ATUohJSWZg5ZjG3tbp5Lw85cmZLWVoJZiGUDLCpZytWslAHERZsLonLlTBMVUpSSopdCEJBUXJZN1G5Zyw0Gsbc/ZcpaypctClMi6kglkGpNzwVcc4ILos1xUe/OpNT529Ah4mSBtzf2/AH59VzCv8RhdsMsk2ljrEOsicmSoH6hC1BnzEAbS/wAQJ8uVPSEDrkLmlyUUy0ImplpDH+KpyRbtjsxsPD1KX1MupZClKoS6ilQUCS1yFAHtDw2I2Bh5nnyJSt5St5CTvKLqVcZk5mLtlgBHc6+vXJWLJD/6XK7Q/wASFUzOpw90hakKVMQxTLniSoqSLp3nYHkYkr/EJUrrBMklakLnFQC0I6uWmaJSBf8AiKqLW4PHUeT+GqWrqJVUx6zQl1uQo1WvcA9ohYjYGHmEFciUogqUHQk7yi6jlmTcxIlg0ydfXrkuySfyQ3R/pEMUqcnqzLMldLKUCohyAogZA0ls34xhdLtnK6wrAUbgsCdfq5gXuTnHWYLZsqTV1UtEus1KpSE1HiWzzMWT5IWCki3Hh2REGJEEudotpRYYvCHEw7Mm+tVzexOkNLEKBTmpDvTxI7H0sY7UGPNNpyPkxIQkJD7y2qOtmOhszZXjqeju2PNlk7qhuHg9wnsbLwgzH4UOaJ4hbf8AtKsBinBxglNx1RVdP/4Er74flTIeI9PlPJlffD8uZCiuD+UtsV8xWdGrS5n/AFGI/OVGs57o8a2r0nxMnET5cqcpCBOmkAM15hJ0gXy0xn2iZ4j4Rm7APc4urqtWfEmMaG5TZe4X5Qr8o8Q8t8b9oX6vhC8t8b9oX6vhEdnScR17K/asf8Ty/a9vSLQ8eH+W+N+0L9XwhHptjftC/V8I7s6TiF3asfA8l6V0hxExc+XIDhC6LpSqpQKiVlKvNTRQl349kdKCeHrjxDy3xv2hfq+ELy3xv2hfq+ESfh8h3jr2UD4pHwPXuvbwIePD/LfG/aF+r4QvLfG/aF+r4RHZ0nEKe1Y/4nkvcIUeH+W+N+0L9XwheW+N+0L9XwjuzpOIUdqx/wATyXt6jCAjxDy3xv2hfq+ELy3xv2hfq+Ed2dJxCntWP+J5L3CFHh/lvjftC/V8IXlvjftC/V8I7s6TiFHasf8AE8l7eowJtZUwSZhlvXTakOc70g5qZ2HFo8b8tsb9oX6vhC8t8b9oX6vhHdnSV1HNd2rHwPJd3sbG4mk0qnrTu9YVoqKFWfqqiatQQXYMSl89Ne3sShKSrDFi4cvUCAGKwkNdRyHCPMfLfG/aF+r4QvLfG/aF+r4Rf+gf5c1XtOPgeX7XqUrauKcVYdgSb50grIS7XJCQMs6gTrA/zxjJSQqbJCwUJJoBFBZZVVndwhwLDTOPNfLfG/aF+r4QvLfG/aF+r4R39A/y5ru04+B5L1aXtmeQXwygakgecRSQ6lZO72ZrPfItHDbXxKmJw1KXDkqIN1MWDaDjnpaPK/LfG/aF+r4Q3lpjPtC/V8Ijs9/lzU9qR8DyXrm2Nl1uoB7XHZk0c7g8D1IIdRYg30bgONu8xwnlnjP89f8A4/CIzOlmKVdU5RPd8IOgZKxmzeQW8/slmJfDJIJYwQ7l916v08WDIkkZGaCOwylwo8xwHSLETpkuVMmqXLSSQkswZCgNOBhRlDCYm5St3zCV2YL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3" name="AutoShape 27" descr="data:image/jpeg;base64,/9j/4AAQSkZJRgABAQAAAQABAAD/2wCEAAkGBhQSERUUEhIUFRUWGRgYGBgYFxgYGBoYGhsaGhYcGBgZHCYgHR8jGxwYIC8gIycpLCwsGB8xNTAqNSYrLCoBCQoKDgwOGg8PGiwkHyQsLCwsLCwqLCwsLCwsLCksLCwsLCwsLCwsLCwsLCwsLCwsLCwsLCwsKSwsLCwsLCwsLP/AABEIALIBGwMBIgACEQEDEQH/xAAcAAABBQEBAQAAAAAAAAAAAAADAAIEBQYHAQj/xABKEAACAQIEAgYDCwoFBAIDAAABAhEAAwQSITEFQQYTIlFhcTKBkQcUFiNCVJOhscHSJDNSU2Jys9Hh8BU0NUOCc5KisnTxFyVj/8QAGQEAAwEBAQAAAAAAAAAAAAAAAAECAwUE/8QAJBEAAgICAwACAgMBAAAAAAAAAAECESExAxJBUWEEcRMiMqH/2gAMAwEAAhEDEQA/ANRwHg2HOFw5OGw5Js2SSbNokk21JJJXU1P/AMEw/wA1w30Fr8FQ+CcQRcPhkYwxsWI8ZtrAHedJjuqTiuKAIrIQc0nUfJWSxgkeXrrpxhGlhHOblex/+CYf5rhvoLX4KicU4NbFs9VhcPn5EYewY8SGUSPAa1KTigygxrpPdzzEHmBlbzjxFFbGKVMHWDAOhmJiN5EjSn0j8IXaS9KjgnBwyg38LhV0HZ972ZkhSTIXYMWA7wAedWf+BYcwBhsNJIA+ItczH6FTFWBHdR8Ak3V8Jb2aD6zUcijGDdFwcpSSsLa6J4RRHvXDnxNi1J/8KY3RrCdYAMJhoCkn4i1zIA+T4Gra5eVdWYDzIH21SX+lmGS4ZuiCACRssEnWeUMP7iuKnJnUaSJfwXwnzTDfQWvw0vgvhPmmG+gtfho1njdhlzLeQr35hUmxiFdQykEHYjnU3IqkZbjvQy11Z6izZBnlZw8qsa6smo8N/Oi8F6M2QCMRhsL1gLAL1NmCudijKcmsplB56a1NN68HxXWI5tyOpgLGQIkgQZlnLQD3d0VDxmKxhwNwm1+UpcZQoQMHXrIQqO7qyDI5qa17NrLM+qTwWnwXwnzTDfQWvw14ei2E+aYb6C1+Go9zEYm3iLVsfG2ijZ3CrmV1KkZwWHpLmA8RUa/0qdLGJuG0S1q5cW0nV3FzqgBBJI7sxnbSoqXhVosvgvhPmmG+gtfhpfBfCfNMN9Ba/DVhh74dFdfRYBhIgwRIkctKfU2yqRWfBfCfNMN9Ba/DXPltW3xVwWbGGYdYFymxZIAkTuBlMGeex3OldUrCdKuCWsIbd9LYy9bmunnrzMDXu8gTWnG7dMmSL7hvRax1YN3C4bOQCR73sjKSBK6KZgzrNEwnRrCFQfemG5x8Ra9GTl+T3RVjfv5rRZTow0P73P66OqwIGw0qLdDpWVvwXwnzTDfQWvw0vgvhPmmG+gtfhqet8FiomRuY0G0Ce8z9VEpWx0iku9HMITlXB4fcBj73tRESROXy9tSPgvhPmmG+gtfhqbY9K5+8P/RaNTcmJJGN4xwm2l5VTA4fqzpm96W2AMrObQdmCTI2ggxubWz0UsBROHwbkAa+9rahvGQDHsq2xBhkJ2Bb/wBSfur3BLCDSJkx3SSY+uq7OiayVh6N4cb4HCn921an/wAkA+unWuj2DbbCYYEbg2LQI9WX66t6DiU0zZspWdeUcwe8Uu1lVRC+C+E+aYb6C1+Gl8F8J80w30Fr8NWNp5UEiCRseVMxDkZQDBZomJ5En7KVu6sMFQejGEByrhMOzab2bZCjvMKB5Dc/XVFc4EffL20wWFKECLhw1oBe1l0BU7aknUEARqYrbWbWUbkkmSTuTQMVazMAGK5lYSNxqp0+urUs0S44KW9wfCtlS3hcKLpIDA4e1KgCWaMvLSDsZHfRsJ0RsA/GYfCsBtFi1r+92Pq+s1b4XBJbEKInc7k+Zo9EuTyOv+goesrPgvhPmmG+gtfhriPukcOtJxK+qWraqOqgKigCbVsmABG5NfQNcG90/wD1S/5Wv4NulBsckbnhXBLdzDYZmWW6izqdf9pJA84APfAq6Ib9k+oj+dROj/8AlMN/0LP8NalYu0WQqOeh1IMc4I2Nd2OkcdvII4dTvaUzzEa/ZQ3sqsnK4JgayflT4959tDS3fQQMp8gNSRM7iO1oeXdU658keP2AmrEe++F7wPPT7ajY7j64UdZlLllZFCjNLaETG23OBtqKmUXAWEa6Ayqey24B1lfumsOev43Zpw/7RWYXom+LAu412loIRWIjTYxH9xoKuLPRLDIhRLSgHwmPIbVZe8k/RjyJH2Gl71HJnH/Nvvrjdvs6tFA3Q3DZoa1knkhi2x5yDzIGx38aiYfoCUBC4lwASbY5KCZjxjlMxWhvrPZW6xbMunZMQRJPZ0jXepPUt+s9qr90U22vRJGQvdHMVhgXs4l705cyXI7TSNoHkNvVXuJ4rxC6pQYU2w+gcN2h4kcgfPz51qMSr9ntKZZfknkZ5N4UX4z9g/8AcP50XjwPTFW8N/h2LR7l1jbuIc5ZpAbckSdAO4DkNueyw3FbV2Ml1GnYSNfVQ8XgutAFy1bcCd2PPf5NUGO6EqAWw1tbNycwKvoSO8ZR9vs3BiWx6NKq5GAHotOnIMNdO6ROnhUispwvpHcebF+2VxCajUAMVgys7/18ROgHENuzvt2057c6UoMFJEuq3pFhRcsMh0Bj+dSxiSdrbHyKfirFcZ6QPirjWrUraQhWOklucEHl/KnxwblgJSVF30IxpvYNc2oUskn5QBieeh19RFXIsONA/ZG2kt5EnT1xNczwz4hbfV4fEFEQdhAqgkxIzGdRtsJg1fWOmGJhfiJCgBix7RPPb7a0lwzTJUkbC1YIYktOgGwGgJOsb7+FGql4J0mGJVytpwbbFXBIEHzJGka+UUV+No4IRlmQPTQHfXWdDHPxrFxbeSrSROwfoz+kS3tOn1RR6i2MQSoy2yBtGZREaRXl7EXBACLLGAS2g0J1geFDi2wTSR5xT0V8XAPkQQftqZVdfS7KFshAcaSd9Rrp41K+M/Y/8j/Km1hAnlh68ZQRBEg0LLc/ST/tP4qCMQZcdYBkIDdjaQDO50138D3VKiOwvUsPRf1NqPbv9tJVZmBYABZgAzJiJmBpBPtr3qG/WN6go+6l7173c/8AKPsinYUGrnXFOmWM69raWAot3LydYLbP2QxCsoJgsES4cp0JyRvFb/3kvME+bMftNZLjnRa7duPDZLbTbMkwbV02wcoGzAZxPh+1o4VYpWVI4vxG5JbrsuW05FsW7RAAIdULA6lsrkk6AMCogZvLvBce8ub11VzzJvEqyktcDpMKoBXDgLoIFzSDro36N4hgM+KgKVYgZypAmQVJCgAdkAaGJOtDw/Q5erCZrzgJkzMUWdZVmBDEsBmWSPReDMA1SaETuj2LZcNat5Hdrai3cOw6xfTidSJ1GmoIPOuPe6XdJ4nfJEaWu/8AU2+8V1sdHr1kWhZxDqiXFe4AilnRba28nlCjUa+BMRyf3TboPE75BERa/g26ca8RLs6V0f8A8phv+hZ/hrVhVf0eP5Jh/wDoWf4a1YV2o6RyXsVCb018Ax+wfeaLQx6Z8FH1k/yqhBKFYacTaj5Mz/z0+wE+qvMRiMugEudl+89wHfVY3Rl3lbOIuIzyzy2YGP0MwJQ6gCDEbis+Wujv4NOJf2RuqoxwS6PfgDp+Um4yntZlY2ktIPIZSxjmaicM4+1mLOJUrAgN4cp8PEVoFx9s7XE7/SG3trhuLiddNMqDwG5nwhDkLZQrdAuOM5CAWyANDDyTO86zTeH4DFLi2e45Ngm+VXPMBuq6oZfALc05Zuc1fW7gYSpBB2I1FOqbHRnMLaxS4ZFck4iAssysBcy3JfSZAJB8cu1e4nEY02MO6KVuhQb9shNScquA2oDAlnEaEKQd9Ly96af8j9UffRqbehJFSMbeF/EgoTbRbXU9mM7sHzjNzAOTyk0fgWPe9h7dy4ht3GXtoQRDglWieUgkeBFT6VTYyj6TcAa+oeyQt9NVPI+B1/ueRgjL/wCP4u6HtG1bt7KzqQZPyjoOfjHPQVueK4o27TMqsxiAFEmTsfVXN+A41U7FwOt1yznMpGYkyYPOBA74Ar0cK7YZEiXh+Cm2ZS/dAO6lpUnv119Ux4U/DYAWUVQSVza9+skk95mZ86DxLGX0unq0DW0th2EasZuSqmCc3ZXTxO9QMR0jvBlAw5bMwCkB8umYFgcskHssAQDE10EknZmy6bBldbRjwnQ/0iNPCn2MZJIbsnbWRJ+4+GtUOG45duOi+9yqkhWYB4GZQQ+q6QeXiJgCatMFww27Yt3LrXW7UXH9LUzE66eud/CLuxALXCLoZ16zLaZmc5ZDMW/SM8tYjwHLUt3o3YiRaUNvmAhp/eGs+NWVpCFAJkgb1DvW2zmWIEmNZzAgdkLzgz6jWceOKKY/gHG7uFzWnbrbehQsdVnUgkDXTn467EnZnFC6qm3J9FgeQ56ny5CTrWA42hSwwUQWIXaYzGJJPIST6q6DwiyEsW1WCAo1HOdT9deP8iMYu0VG3gLi9h+8n/sKNQcZ6HrX/wBhRq8vhp6ImqTht45neM2bMIiSSDOhGmWCBJjlM1YcTtuyQk6+llYK0R8ksCs+BgGgYNMi2pBEK7NIghY1kax8nQbRA2rSNKLJkT7FvKqiZgAU+oXDeNWcRPU3A8BGMAjsuMyHUCQw1BFMwnG0uXHtqrzbuNackAAMqLc75IKsINZuyibdtZoEmOcaT4SKi4zC5UYocsCYiV0g7cjpyqNjePi1ibdhrbgXIAuZWyZjmhcwBAaQNGInNpQOPcZuWrtu2LZZLgAZlKllzNkkoWDZZK9pQ0ayNKqLaaE0i2GCXmMx5kkmfMTHq2o9UuOxt1cTgwmY2rnWi6AsgRbzW2LAEqM2m4Bmlx98SLlhsOrMEcNdSQBcRuwygnTMoJcaj0RSdvYKkXVcG908f/tL/la/g267zXBvdP8A9Uv+Vr+Dbpw2KR03CWD7zwTJAPve1y3+KQw3hE+VSbbSASCPA8qPwXCdZgMKAYIsWCO780og+EGo9xypIK6qY3Gp09GSJ3G1dT8bli49W8o5/wCRxvtaQ+ncKayesLm2SWgTExAjU1VY58Qw+Js5wPSUsVc+TAEL5HU+FCwXSK3a1xNi4pkkmCyg/uARptPhVfkTj163n6Dgg7ujWvwe2dlynaV08p7/AF1XcN4hh88jEo5nIB6OpzHbnpbf/tbuqRgelWGuiUvJ6zH9KgYDoZh0ym1cuaOH9JWGbI9sn0eauZ8QD3zzP5J04ts938cbtItsWli8sOUYcu0JBO0Gqp+hlkocjsSQYOYR4bDbyrxug9vPnW46nP1mkiGmTAnLDbMsZW0MZhNecO4A+EyXOtDLawxssuUrmykMjDUgHNnnvz+FTGTWmU0ntEPofcZHbBYhSXsgZWliGXv333n+orUvZK6oWMfJJkEcwCdQY21rN9AsP1ltsU+r3WMGZhZ09cR9dayicnYJYK3EY6bgAlSFYnMIPLRQYzEx3xVVgunuHZ1TM5DxlcpA1Q3CGjTQBtRpKkctbq8c14IOS5m8BMqPWQPUPGoB6FYTsxaK5CSpS5cUiTcZtQ3M3Lk9+aNopuqQldg8J08wdzJlunt5YlGGrZIB00MuoM7a91SsF0rw11XdLvZQKzMVdQAyhhqwAJgiQNudZ3jXQ21h7NxsPhb11yVKC3dIdTNsSM0+jkU7GYM99V3SfotZsdULS3B1zWw6s+dVt217KQfkiI58htpQoxbHbJ/F+lPvt1tYVm6sa3Lq6DwCnY+XnMaVGw3Cstw3Gd7jRlBYzlHMDzOp9XlUlUyR3bHQad23KjV0IcKgRdioT3RIE65v50UmhOwMcxI5ac++tkJhZrxlnQ02z6IpmNxYtW3uNMIpYxvp3TzpAOyttOnfz/vxqFj+BW7zo7Fw9sOEIcjLnEE6ayNx5UN+kVtMwvK1t0MMsZ49GDmURBzqOWteL0ns6BiykvkAKncuyKQeakqdRtQ2GCo4jYxSWs9y4BIPWDMCs5XRQARBH5toESWIrUdHrPEDhVCsqRlKlgCxDTmGojskDzDsNYFR+K4IXFWSQVYMv7w1GnP+/Orbox0qe4eou2n61QddAHUbEa9w23H1nx/kRY41YHF8Kx4tMourll5BeZDM50OTMAFZYWSQV3iDWl4RZuJZRbzBriiGYbMRzGgjTly7zvQuKWblyxdAfqpRwpABYdkwSdh5D21mrPGcXh3WwT74K21EspFzORJe4RPZGsFQ06A6mvLVou6ZrzfJJyLIGhJMSeYXTXz2ry1LOWKkdkAT5knY+VUKcbxACoMKV5AjO28DfIAGnOxLdmF8aBZ4/jmUBcMs6AFgwzRbdmOhA7TKAI2zgUq+A/ZY9GeiiYIEW7jsCqKQQoWUkBgANGykKddQo7qMvB7Zvu6ZgWOdyGbL1uUIrBZjMFEHyFV3DL3EHv8AxyqlohlOVdiCSjLmedQYJI3UQCCTWlt2woAGgGgousjqyKqIXzOqC4oAzeGpBBPKS3kZqWADB0Pcf5GvHtg7gGNpANCOBTXsjX6vLu9VLDDID3+lnDi5dbKiABmOw1yyfCefKo97pPYTLmYgsA2UqQyoROZlOsbSNxmGlQOJriGyWEtW7to3CL5dobqsxMoNBmBHjy010lW+AYdWzDDMWAyjMSQBIIAzMQAIA0GgUDlFU45EngBi+ldlXuAvc7BK9mFXMASQS25OVo3Gg79eQdPr4u465cUtldLDCYmGsWzrHOu3Ybo5YQoeqXMoYCJy9qc3Z2PpMJImDXGfdOEcTv8AlZ/g26qLzgTR2Lo+xHD8ORuMNaI+iWrJbC5MsArHPWfE+Jqq4EZwOEQbvYsDyHVKW+rT11dVDwUsjbdsKAAAAOQoGGtBra5gCCJ1E768/OjYh4Rj3An6q9spCgdwA9gqfB+lXi+iuGuelaWfDSqo+57bUzZvXre+gYlfYTAjwrV0qakwpGTfodiAexj7i+EDx8D/AGKV7o1jSCBjdDMyC0g8oNaylR3YuqMIOBYzBhLlp+tysc9pQFUoe4ADXn/cjUcD4+mJU5QVZfSU7j+5HtqzrA4rjVrCcVvNcJVDaXYEie2TMaD76r/QtGnxPErVvFRcdVJtNEzrll3kxGiAHU7VNs8UtOqMtxSHAK6xIK5xIOo7IJ1isTj+P4K/fD3xdthYAOV1BggnOdoJ08VJEwapuNXbBa4mF98PPVp1gIK6AqUnLsFadeQA0qpQd0JM6VxLj1iwQLt1VLAlRzIESQO7Ua1h24omMxjXAQRbA6vWey3ygPMEeYYd9VtroSkgm67egCHVXkLlME6HXKNjpQD0TNvt9ey+l6IMy0gayJhSASd4nQ616OPgcWmJys1TAGRPgfA76/UYqNc4gouLaa4i3HBZV1JYCZIHqPPkarE6OmSy3iM2jhesUEKLaqB25EZDrvDRNH4VwZ0uNcvXBdaFCMQZUAHPE7ZpEgd3jFey2SSeLBxZc25NwDswJ1kbLBkxPI1T4TiuLLW7bWCSSJuOrKNWIBMAfIjSA2moGw01Mubr5/caNgZtekd+ZGGkMpIjMe2uhmBEZgdQScoBqZhOKXrrLbuYUqrjtMZyiVzEEEdxC685HKpuL4Qly7avEHrLU5DJA17wN68xN9ww7UCfCB5mCY9gM70U2LQ4cFsZCnUplO4ImdQdZ1OoG/dXuI4XaI1toIGhCrK7kFTGhBMjxqZXjLIjvoGQ+EcONm0qNce4wmXcy2pmPIbUO9imw2It30iHZbbg9x0Eesgeuq7E9LOruFGtnS4i5p0yEKXfzVmQR+2DQrvSVbyMOpYrCwZBIYlwQQD+wYIPdWc4qSoLOr3tUaNQVP1ihYJtW8kP/iP79YrkuH6VXsLluKtwhci3LRJKE3BnQKYnUd8xKjQ10PozxW7c7L4d7YyyXaYJUKhC6ARMx3qA3OufKDgnZd2y+vDsmBJg6eqhYdQQhn0RHdrEGRyPhR6DctEHMm/Mcm/kfH2+GS+Cn8hqVNtXQwkf18QfGnUihUqVKgCC3ZZ2/RbUcsrBJ8o3nwqdULEDtxyJtk+1hr6wtTauXhEfRVwb3T/9Uv8Ala/g267zXBvdP/1S/wCVr+DbohsJHYeitk+9MKxMxh7IAiIm2k+Z0FXFVXRRwcDhY/UWR6+rSrWplsqOgON9Ajvge0gffRc4kjmNfUZj7DUTGOxZUWBqpMieZO0j9Gj2rJBzMZMRtAA38abWMivIWlSrL8VxGLTFMyC4bIC7RljKMxk88x89O6alKxt0ailWSwfSzEl16zCOqvlS2CrKWc9YZ11ACqMwI03EivLfuhLu9nKIJ/OCcym5mHaULsmhB1ZgPEV1YWjXVgOmVtkxbPbTO72SFWYDMvoiY8+f9NZwDji4pHdQQEuOh/4kxpM7QdY30ka1Se6BhCBYvqNbdwA/uto3sBJ9VVxvrLJMsoyt7ht+8DcB6pylpTbkEZlLMwY5SdyuxE6gyKXvPF2gUtZSoEAgWp2EFBCgHNmzZtIIy1e21mWGhJ/uae2bllHtrrdUZIoWx2Mtqs2hcJKjQTHaZSCQ2pKhWzR8qKu72Gzeke8eEHcd9UadImGK6k2xHXC1nJYEZrecanszOmUb8q0LnQnwNCfwGyF20kgyB6QOunfPd5DSDvoKl2b4bb+tVXR/i5xSdYUCjKuxcEMdSO0BIAy9oaEkjlTuK4r3vkcIGL3Etb5QM86wAdRG23lTtNWGibxTh4v2mtszKGjVTDbzofHastxPHY9LxS1bdraMcjdXmJAtwBJBzS0tMz48q2KtPl9tQMXxVVxNmwR2rgZgeQyjQeZ19njUtDM3/i/EA0MjgdYoEWQSULP4QIAUeXMEzVnwXF3rthmxAK3AQCCpQAGMpGWCZknzMcq0LHQ1QcD6SDFllCFSbYbRs0SzLlJgQdJ8jvvQsMTLyw8qp7wKZjrQe26mYZSDGhgiDBquv8XFjDtcZS2UqCoMGGYAel4mrG3dL9YsRlOXeZ7KmdtN6r0fgzh3DUs20toNEEAtBbv1MeXsHdUlVAEAADuGgqs4h0gSy1tXGtwSskKDqAQCdJ1mNNB6qsTJJGwBjx/pSAgcZ4ebqhUYK2YPtMlSIzCQSNI3FCXE4rDWzdt3y8CSj+jAB7K5RPcBIO3rq2RANhQggKQwkaz5SaicFJC9NfwjFm7YtuwAZlkgbA1LrA9ErjjGZbJc2MjZ59EGZEe3yELEbVvq5U49WbRdoBhR6Z5lj9XZH1AUZ3AEkgDvJgUJrJBJQxOpB9En7QfL2VQ9IccLj28EUZbt6LiNGa18U6uczjVZykejpI7xRVhdGkBr2KzOD6K3LaW1GIbQgNBYL1YtqFVUmBFxFOkaM8+kaYnQcdXle+7GCuaDoD1hIjNMS4MT8gbclSGXd2HYhWBlWWd4ZGGh8ialWbuYbQRoR3GqjhXAlwzyru/Welmy7hAJEAQDlnKNJJPMzZ4QyGPJmJHlsPsqnolbD1wb3T/9Uv8Ala/g267zXBvdP/1S/wCVr+DbohsJHXujvZwmEfYHD2Q30SZSfI6T+1T+LdK7OGdUuZzmXOCoDDLnW33yTmcaAHSe6i9F/wDJYX/49j+GtEucFTrxiF7N0IbYPycpOYgrtvzGtDabyCtLAziuIS3ctZnKs5ZVAGYsQDoFgzALHwE60XB8WtvYF4XENvKWzg9nKJ7XgI1qJjMAt+9bZsyXLAZkIjQuCjROjAj6wNtqjYzgVq3gjhbT9WhsmwSTmYKwK54kSwzE8pk9wqqukK6yX9q8GUMpBUgEEbEHYg91ASHckwQhgDftQCSfaI7tagWAQqoWW5lByxbfKAqBUDjWdZM+O2lR+jfCr2H69TlKXLpuoW0YF1XrJQD9MEjXnyqetDuy+u2QwhhPP+or0KAIGg5Ry8qzWA4DftYtrwZTbfrGa2SdLuaEZNSBntnUbSo5maBxoYx8QzYXrAptWVTtAWxd6+bpdSeVrQyPAa0V9jssf8KQ37N1rzo9kOOrD5UfNpmdT6RjWfGl0rvI2EvAFGOQkAkHUVduRBmIHftHrrK9Jek9h7N2xbbO7DJCiQCe+mn2diqkZLhPShcih0KgxDZsxIOY5oA1BywMpaSQDB0q1HHbJ0FwT3QQdwD6QAkTqNx3UDh3BbS2FDWbZJUBoUSxgjU78z7TRDwTDsI6pRrMaggwATod4VdecV1VdGRX9bYOKttZspdzktcuq4IttGVWZZ0J1E6aaCrriAc2n6sKXKnKGJCkxpJGtNw3DUtklBBM853MmJ8QNPAUC/xZbTpaYHMyyCIywNCWJIgCJMTA1MU6GUWB4muEZUuWQhW2quyu7BdLjhEDSIlTAzSSw3qZjOP4S8q9ZnKhwVMMsOFVgRlIPZDrqNiakniGFZ5bqmJUkuVUgLqMuY6/JIyxzHfRTewhgThzlggdjTMBlI8xHqjwpCQDC9IcMmW2C6+kYYMSCTmYuSSeeaTy8qhYrH4a43WZLjOlxbgK559EBCT8kEEwmoMHvqRj8ZaMHD2LOJuGAQMg+LbOrkE7jRlPdm10NWl/htourG1bJk65RO0d3gPYKEA3C8WtXiVRiTBkQVIAgGeY9IDzBHI1FTgCWFZ8Mh61bZRAztlMEsoMk8yfbHlY2cCiMWVQCwAMdwJIEctWY+Zo9MZnL3EbVxBh8UoR2trcuZSAqmM8ghs2kTMETpJnWXZ43hwGC3gTOrMwkkhYadjuo07tqNiuCWbjE3EknY5mAkAgQAYDAEgHeCabZ6P2LbIVQiNu0xAJAGgJ0nKoPfAozYhmOGGuA9ZdXIoUMpdcsHtKTIMEj5QgxzoycXtm27KwYgSY1OoBBAHLXQ+EcqGOjNkRo0BXXViT2wik5jroqBR3AmncP4NZtdYEEZoDAsSCFEAwfCRPdSd0BJ4f0RutYW+t5mvNrlZpSJ2EQPqmOdNTgGMvEoctm3mIZw0udTOXTTz19W9SOhlx7V84dWLWcpYA/J7gp5j17R4VssN8rwdv5/fXOlOUbRaSYzhvDksWwiCAPAa+ypNCtYtGZlVgWX0gOWpGvrVh6qLXnZqImNTQcInZzH0mgn7QPIbU6+4CnMdDp4meQHM17hwcizvAnzjWn4L0fSpUqQyl6V4W7dsi1YvdTcZ1h8uaFmGkdxmPXULDdIr/AFgTq0uEllZQGVrOW4Lam4dQc6ywgAaH5OtXXE+yA/JSM37sgz6iPZNTZq3/AJRHrKPo1j8Tdk4i2yDKsSuXtZmzToNYKju7BI3rkXun/wCqX/K1/Bt13ZLoJYfowD6xNcJ90/8A1S/5Wv4NunDYS0dK4Tj7y4bCi2YU4fDLJClVORJYgkNEEyQfkjvkarDMcolw55kQAfUKg9F/8jhf/j2P4a1OfCod0U+oVLqxqwYtBnfMoMZQJAPIk7/vUX3qkRkWPIVHw2EHaILDtHZmG0DvjlRve55XG9YU/dTf7Ev0U+E6SZOtGJtvYRLuS29w5usXbMCBMZp1PIipdnpNhWAK4i3DAsJMSFRbrHXuRlY9wNZzppxBD8RfUumdQIhSzoLd0rvtlMnwVvCqo9HsG2UDEPbYKwUEn0LxuSYNsgh1cc+yqptrVdU8is6BY4xYeMl+00qXEXFPYBgtv6IOk7U8AgkoVYEzBMEHQHUT9nOudL0UslcqY1BauW4j4vM1pruY9piJEnJmyzBIJIIAm8N6GsmIt3mv5wpTOoKwwVEOna3a8i3DPIAa0utDsldLOLveuLhUBQb3SZGn6II5nvHn3VWYjE4fBqgKhAxgQvMRJPtHeda1vE+HWsSCwVw4lc4WdVJBDATMEEd+lYNsI96664gA2baxbKlwxJjOHjl2fqEbmvZwVVJZM5MvMLi0ZRldDpOjKfA7Hv086Lo40IOpEggwQYOo5g1QXuieHf5TKcip8nZYg6rvp9+9WvDsOllMisIzM3yQe0SdY37p8K9WRAsH0gtXJAYyN5VlEDSZYDQ8jzgxtTsZgbF5l6ztEgwudsrBe9QYMZueomo54BhyEAAGSYjLqTEl9O0dBqaijoratHrUa4zWybiqMmpAHZ1GpMbnnB5UsgFxfCrOaIcMuVutzMzAyWzGdSRG8zqIp2E4Ph7YQS3YjKWZozAKGaNlLdme8xUjhmL6y0Hey1vrO0waJkaCRp3Dl3aCjiyrEnIT5xEnUmJ3qqQrIvCeEWLTTZDSFyyWYjKWJjXTeT4VZOdV8/uNMswJhT577ad/9xUXqIIOeGJaYJGpzEaRPPzppBYXi5udQ/U/nI7Md5I8DynkaprfFcYgytYzQILlWJJzxmhAMwjkIYxOkxVqqP8ApOPIHQCY38Ip9tMstcJIA3IMCDmJ19WscqXUdlanFcQCA9kHO+VZBWMz3AubvCquYka5SD41E/xzEhYOGYnsDRHgyCW3mI0Gkj21pMHjEuoHtsHUzBG2mho1IdAcJjEuLmRlYAkEqQQCNxpVViz75vmyBdt9QcxuDshhctssI3/IT3hTUzDYW1YJS0gQasQBAM7keIj2UC50gS2WDh1AbVirZBMbvGUDlMxSbrYrK3B9Fm992Va8SSpXMudX9HKuzRCnUbeiNzrWvv8ARRR12a862hmbLJIDFlcHLOwT4uJ1B8BWU4hxgsUu4dbvWLqhA0bfRp2B7/I1b8Q6WnEWnspYuhr0AsVIVdAGnaNp+ya8XJFuTaKTRddHeP4NLZRL5ic0vpyjfu7J38a9xXThM7LYtteCemy7D+/75STDcAwvU27d1bblVAJ9UEab6aVLtYexYtFLKBF0kKrbSJ2G0SawUVemVeChsdNnYl1wl05RLlgRk19FZ7hqSJnv2FanhPFUxFsXLZ02I5g8waL75XkrGf2Ggz5isdw+8MDjboZGSzfIKdwbnvty58z40NdvAujcUqAuIYiQkg7HMv3E17mufooPNifsWs6Ls9xYm2/7p+yn2gIEaCNKEbbkQWUT3Kfvah4SyTbWbjeiNso5eVOsbFeQgsss5SIJJgjYkydQftrhfumg/wCJ35ImLXL/APjb8a7r7zXnmPmzH764T7ptkDid8ADa1/Bt1pBkyR2nov8A5LC//Hsfw1qyZwBJMAbmqnopfU4PCgET1FjTn+aXlU/HvCetY8wQfun1VnX9qKvALB3WKAqnpFiCxA3YkaDXb+xR8tzvQeon7xTsMsIo7lH2UShvIJYINzg1tg+dVZnBDMwBOq5DHcMukDlvNR04bh1fM9pEubZtQDC5ZUyB6OmkH2TVtUfFmcoHpSGHhGhJ8IJHrpp3hg1RSXejOCZCmYhTEgXmjTN3k/psfMzvFe4noPh7geGdes3KsCILFtJBGxCjuCIBtV9icSttGd2CooLMxMAKNSSfAVG4djUdQUYMjy1thqrKdYB7xrp4edG9B+wRT3th3M5iM7T4sxI+0D1Vh8FjEh1zrn3IkSJEia6FxCyHtOraAqZPdpM1h+CcAS5h7krmbrSweQILHw15geMb1vwS65+yJgbKDFYg2VusttFJd12B5drafCZ1E71bYfoGp3u3iCZl219Sj7yPKr/hfAbVhQqLoPAAT3wPvmrGs58rbtDUfkyn/wCOsOvoKAdpBKk+caHXwqFxLoGEttc993EyqSdAV0HcZ/rW4qHj7HWFbcwPSOgMgRA17yfqohySvYOKOf4bD4oEhsNbfLlkoZIkSvZK6SP2jvXo4kmbLdQ2mkgBhBYjU5Tz9X3VrcRwMW0hHYtMqCAxJAQCZ3gJv3M3fRbfRy2VTU5cqyIHaIIJLeJ7/E16Vz1myOnhnbARlBWCDsRt9VRuL8P6y01tdC6soMnSVNWmJ6HuM5VhABIgmTA2iI1OsVR4O1jL3oosSFkyDmy9pu4jeANxGomtlzxa2Jr6K5ej2KRsy3kJJt5pZ1lbcgD0TukT4kmpFrhOJJCvdOUBCxkEli3xqqSPRCLpKz29zFWf+C42yXARHRZYOW1iNojvnXujTSh8PGJxZPUoqWwcrOxIMxrA2gHSZ5HSIJlc0asfUPZwVu0AqIFTXQaKD5cp1qR1C/oiqrD8UyC5augm5bcpl5t+iRoNx6hB7qGvSAMCipcz8wVYERuGbYHxB1kEVquRNbFSQS8RnbKBqY2HOB58j4d3fW14R0dt27WV0VmaM0gHXuHlWO4deUPaeJTPsTPPmefrE9+tdExNwqjMoBYKSsmASBIk8hPOvJ+TN2ktFQS2VdjjeFBVQQgYlULIURo/QdgA2x2PKknSDDB3+OT5Oi6nfLsoJ1JUeMiN6reCcFdsOjYiyUYhpsi8zBA2aVtjYSDMEnkJ0ES8FwjDW7h6u3qQhAGYkZXLAQT2YZV3javPWyrDHpbZlgCdACDBytOaAGEiYVjBgxUnD463ffstnUDuMZuyTIPMBh5GRuKjNwW3AAw4CaSAQWMAhfUAW2M61MwvU2wcmVczFiAO0zkyxI9IsSdZ1qarQ7sm1kun3FkREsG1ne7IUzkCnXXPyOn9DWm99x6SlRyJg+2Jg1R9NwjYTNmUHMpUnzn+R9VEVlDbwTOj9m5ZwlpLvauAAaHcnbX66sIuDWUbwgj1AyfrqkwHHrdy0ii5bzgAD4zUMBGsgad8TvViekWH6wW+uTMTAE8/Om00JOyWOsOvYXwgk+sggUHCWWyfnCILDQLGjEcwT9dTKi274UsCdcxgQSdQDsNedJNtYBqthLd4zlbfkRs3l3Hw+2uGe6f/AKpf8rX8G3XdSquvIg6j+YIrg/um2gOJ3wO61zP6m3VQqxSOwdGlL4LCiAFWzY1mT2baHQRprpM1OxZzBjyWVHixEE+qY9ZqJ0WQjCYYjVWsWJ8D1Sa+sR7PGpdwyxgEBmtzIIkgyYB/ZAo9F4TopUqVZGoqCPzp/dH2mjE1DW92s5EIQFB576EjkDOn9aqKJbJN6yHUqwDKwIIIkEHQgjurOhMRZTq7OGMLcfq/QyBMwNkLDgqgWQdJHcZrS0HFHQKN2MerdvqmlHYMy2H4xjerQtYZ+xr2cudiqtDekQAcySNDMjYSHhzPZxARlyLdeMsmOzcIUgkA65ZHg1bVRGgrLdOAfijHM9ruOkD7614ncq+SZqlZqaVR+HhhaTO2Zsolu+pFYmgO7iFX0mA+32UO3LPn2ABAkQW2M67Dur3D+k8+lI/7Y7MfX65ol+7lUmJj+9fAb1WsIneQQWXf91V9skx7RTsI3Zg7qSvnGk06xaIkkgltTG20CP50OchMglSSZAJIJ1IIHLnNPeBaySKDdHbt+Z/9TUXifHLdiy11iWVSoISC3aYKNCRzIohxOYgwRla4OWuUMDGtJJjbKu30tEIz24t3JKsrZ2VJIzXEgFeU77+BolnpRhxoi3P0oW0dmKBGgcnLpHMzyivej+Pw2LQ3bFpcrGWYpbkufSDQScw0me8UKxxjCjFHCrZi4GgxbTLJQXs2hmNFOYj0gPCgCNd4xgzcW8tpnuMVAIRpOgmBzZAyyOWbwMHxfF7d5Dbwuty8rAOFAyGNGOYamJcDmADzFSeJ2sJaa2t2zbm+62l+LWCwUlATGg0yjxIFPxd2xhWtt1fav3ltgqBpcdMo3IhciAachtRYGUwvQ57N1FfEdZJQ3eyAGZj6a69k7yNZ30JrcsM7R8lYnxO4HkND4nyrPdIOL2cLftlwQrMC7ASqtMy8nQGRqNNRMVaX+MLZwrYm4rBSBcKgDMAxUKImJgrOvfXo5dRa+DLju2n8lrQR+d80H1E/zrzA4wXUDqCAZjUGROjAqSCDuDOxr1vzg/db6iv868yNmGpRSpUhiqJiuEWbgIuW1cGdGkjXeAdp5xRbl0lsqxO5J1ju0HM+fKl73PO43qyj7BP11StekvJT4noLg3EdQqnYFdCPI8thVbxbodbexlwy5XRg4unWWUyYG7cxymSJ1rUXMQEBUSWA0EM2vKT4+NFs28qgdw/+6pSayKkzNdCsbdv2n6+6S6MVgGCBJid4JEHcxV/hbIV3AETlPidI1O52rNcI7PFcQqaW8gJB5uZmPAQK0+aLvmo+on+dOT2JIV2wgljMbkSYnvy7TXCvdKn/ABK/m3izPh8Tb0ruuL2Wdsyz5TpPriuG+6f/AKpf8rX8G3RAJHZeix/IcL/0LH8NanX/AEkHiT7FP86rOjWGU4LCkdk9RY1XQ/m037/XUw4YdYO0+isZztOpA745GpxbHmiXcuhfSIHmaDbxLMJVRHexjbwgkeRp6WEXUAefP1k60zCuCXYeiSI8YEEj7PVSVUPJ6MNOrnN4bKPVz8z9VGZQRBEg8q9mlNTY6A2DBKEzGq95Xx8tvZRLlsMIIkUPErpK+kuo8e8esfdQcdxe1atG67gIBMkgerXn9lVvKF9BL15bKMzsQo1JYzHlzrGcf4+cai2MMjAuwhyNMuvaXv0nbvB2o1nBXOJkXL2a3hpBVNVLD9oH6we7WdhqlsKjW1UAABojwAH31aqL+yXlC4VaK2lUmcsqD4AwPsqWTUew0My8tCB57x4T9tK6c7ZOQALa7gyAPLv9nOoatlJ0j2wczM/IgAeMTr5a/VR6U0pqW7GiJfw6rGRQGkARoOcz4RNS6HetZo1ggyCI31Gx86bh7pOYGOyYkaA6A7ct4qnlC0yPxrhKYi01t1zTBGpBlSGEMNRqK9S0sWwJhs5knU5gSST3yak37uVWI5An2CghcptLOwI9i008CeyLwXo1Ywk9QrLmCqRmJBy6KSDpmjTNuRS+Ddj3x74yt1ubPmzHfJ1e20ZIEeAq0mlNRbKogcU4HaxEdaCYykQxGUqwcFSNjIGo5aUXH8MS91fWAnq7i3VgkQ6zlJjfc6eNSppTRYzPdJLdhr1hLrLnvdZZCNs6uhzSvONAPEirLHcLtPh+ou/msqqQWymFjL2pnkKNi8ClwqWVS6HMjEAlG71PLaDG40rnfDegd1gqtftdZacOVYOToyEIZ3UBSqsOUaVr/pL6M9P9nRMMtu2hAfScxLPPpGdydB3DbupLfVri5WDQHBgzBhGgxziD66pOGdEeps3LYuA57y3FkaLbQqLdvxCqCAfGgWuhy2+oti6WtILi5TpIKSASDrFwM4J1ExJqVRTs01zFqoYlgAmreGk/Z3UVWnUbGqCx0SQBS1x2uAdppEO2WGLDmC8XI/SUVc2lW1bVZ7KKqye4AKPXU/oY3BnQgzm3ad5PPy00jkPCiXr2WOZOgA3P999Mw4mWOhbkeSj0fvPrpOYuKe8Mv2EfYfZTeWLwfYtkSTEsZMbcgB6gBRKU0pqW7KM70j4DcZxiMKYvryOzD/60/nsaq30Tv326zFXnW6xJVUY5UywQNInnM+wVt5qDxXGraCO2oDgch6QYak6AeJrSM3ohoza47iNlMrYdbwXQkH0h4T9k+uuPdNhifft3rcoeLcgch1aZRr3LAr6F/wAYSWEP2VLbRMBWgE6Ew23ga4j7pt9TxO+QQRFrUaj8zb5irhL6JkiowPSnFraRVxeJACKABeuAAACAAG0FF+FmMn/OYnb9dc8f2qVKqJFc6WYwj/OYn6a5+KnfC3G/PcV9Pc/FSpUAL4W4357ivp7n4qXwtxvz3FfT3PxUqVIYvhbjfnuK+nufiqr4v0ixT5Q+KvsMwMNdcidDOppUqpCLJOleMAAGMxOw/wB65+KkelmMkflmK5/71zw/apUqQCbpZjJH5Zid/wBdc7j+1Xj9LMZK/lmJ5/71zu/epUqYD/hbjfnuK+nufipfC3G/PcV9Pc/FSpVIweI6W43Kfy3FfT3PxV7Z6V4wKIxmJ2/XXPxUqVV4L09udLMZB/LMTt+uufipHpZjJH5Ziuf+9c/FSpUgHfC3G/PcV9Pc/FS+FuN+e4r6e5+KlSpDF8Lcb89xX09z8VL4W4357ivp7n4qVKgBfC3G/PcV9Pc/FQbnSrGZ1PvzEz2hPXXJiP3q9pVSEwvwtxvz3FfT3PxU1ulmMkflmJ3/AF1zuP7VKlSAd8Lcb89xX09z8VNfpZjNPyzFb/r7n4qVKhAO+FuN+e4r6e5+Kmt0sxmn5Zid/wBdc7j+1SpUIB3wtxvz3FfT3PxUvhbjfnuK+nufipUqQxfC3G/PcV9Pc/FTX6WYzT8sxW/665+KlSpiFc6W42D+W4rY/wC/c/FWW41xO695me7cY9nUuxOigDUnugUqVNAf/9k=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9705" name="Picture 31" descr="https://encrypted-tbn1.gstatic.com/images?q=tbn:ANd9GcTOu3-rX61qRhLlPjVRoHA1ecWFCvVy0--rHSSIGVyWhhoFYdt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5" y="885031"/>
            <a:ext cx="1612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6" name="Grupp 5"/>
          <p:cNvGrpSpPr>
            <a:grpSpLocks/>
          </p:cNvGrpSpPr>
          <p:nvPr/>
        </p:nvGrpSpPr>
        <p:grpSpPr bwMode="auto">
          <a:xfrm>
            <a:off x="152400" y="3789363"/>
            <a:ext cx="2619375" cy="2174875"/>
            <a:chOff x="152400" y="3789040"/>
            <a:chExt cx="2619375" cy="2175124"/>
          </a:xfrm>
        </p:grpSpPr>
        <p:pic>
          <p:nvPicPr>
            <p:cNvPr id="29716" name="Picture 33" descr="Bildresultat för Nor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221088"/>
              <a:ext cx="2619375" cy="174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7" name="textruta 3"/>
            <p:cNvSpPr txBox="1">
              <a:spLocks noChangeArrowheads="1"/>
            </p:cNvSpPr>
            <p:nvPr/>
          </p:nvSpPr>
          <p:spPr bwMode="auto">
            <a:xfrm>
              <a:off x="388938" y="3789040"/>
              <a:ext cx="22185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sv-SE" altLang="sv-SE" dirty="0" smtClean="0">
                  <a:solidFill>
                    <a:srgbClr val="C00000"/>
                  </a:solidFill>
                  <a:latin typeface="Comic Sans MS" pitchFamily="66" charset="0"/>
                </a:rPr>
                <a:t>Not the </a:t>
              </a:r>
              <a:r>
                <a:rPr lang="sv-SE" altLang="sv-SE" dirty="0" err="1">
                  <a:solidFill>
                    <a:srgbClr val="C00000"/>
                  </a:solidFill>
                  <a:latin typeface="Comic Sans MS" pitchFamily="66" charset="0"/>
                </a:rPr>
                <a:t>venue</a:t>
              </a:r>
              <a:endParaRPr lang="sv-SE" altLang="sv-SE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9707" name="Grupp 7"/>
          <p:cNvGrpSpPr>
            <a:grpSpLocks/>
          </p:cNvGrpSpPr>
          <p:nvPr/>
        </p:nvGrpSpPr>
        <p:grpSpPr bwMode="auto">
          <a:xfrm>
            <a:off x="6518275" y="1484313"/>
            <a:ext cx="2446338" cy="2303462"/>
            <a:chOff x="6517779" y="1484784"/>
            <a:chExt cx="2446834" cy="2303419"/>
          </a:xfrm>
        </p:grpSpPr>
        <p:pic>
          <p:nvPicPr>
            <p:cNvPr id="29714" name="Picture 35" descr="https://encrypted-tbn2.gstatic.com/images?q=tbn:ANd9GcR_abqN-DQZY_RDDyeNhuwa6Rulk2jEGqQdDpHDk3U3MsiBSg0v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779" y="1988839"/>
              <a:ext cx="2446834" cy="1799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5" name="textruta 6"/>
            <p:cNvSpPr txBox="1">
              <a:spLocks noChangeArrowheads="1"/>
            </p:cNvSpPr>
            <p:nvPr/>
          </p:nvSpPr>
          <p:spPr bwMode="auto">
            <a:xfrm>
              <a:off x="6660232" y="1484784"/>
              <a:ext cx="20162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sv-SE" altLang="sv-SE">
                  <a:solidFill>
                    <a:srgbClr val="C00000"/>
                  </a:solidFill>
                  <a:latin typeface="Comic Sans MS" pitchFamily="66" charset="0"/>
                </a:rPr>
                <a:t>The host</a:t>
              </a:r>
            </a:p>
          </p:txBody>
        </p:sp>
      </p:grpSp>
      <p:grpSp>
        <p:nvGrpSpPr>
          <p:cNvPr id="29709" name="Grupp 11"/>
          <p:cNvGrpSpPr>
            <a:grpSpLocks/>
          </p:cNvGrpSpPr>
          <p:nvPr/>
        </p:nvGrpSpPr>
        <p:grpSpPr bwMode="auto">
          <a:xfrm>
            <a:off x="6731000" y="4041775"/>
            <a:ext cx="2020888" cy="2559050"/>
            <a:chOff x="6731161" y="4042101"/>
            <a:chExt cx="2020069" cy="2559096"/>
          </a:xfrm>
        </p:grpSpPr>
        <p:pic>
          <p:nvPicPr>
            <p:cNvPr id="29710" name="Picture 39" descr="https://encrypted-tbn1.gstatic.com/images?q=tbn:ANd9GcTisMlQaNiL37wcLD_xadyAKVMAh161-z3-g-H9MLz2qed_Q_00lw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161" y="4581128"/>
              <a:ext cx="2020069" cy="2020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ruta 10"/>
            <p:cNvSpPr txBox="1">
              <a:spLocks noChangeArrowheads="1"/>
            </p:cNvSpPr>
            <p:nvPr/>
          </p:nvSpPr>
          <p:spPr bwMode="auto">
            <a:xfrm>
              <a:off x="6804248" y="4042101"/>
              <a:ext cx="18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sv-SE" altLang="sv-SE">
                  <a:solidFill>
                    <a:srgbClr val="0070C0"/>
                  </a:solidFill>
                  <a:latin typeface="Comic Sans MS" pitchFamily="66" charset="0"/>
                </a:rPr>
                <a:t>Nature</a:t>
              </a:r>
            </a:p>
          </p:txBody>
        </p:sp>
      </p:grpSp>
      <p:sp>
        <p:nvSpPr>
          <p:cNvPr id="22" name="textruta 21"/>
          <p:cNvSpPr txBox="1"/>
          <p:nvPr/>
        </p:nvSpPr>
        <p:spPr>
          <a:xfrm>
            <a:off x="1218173" y="1913106"/>
            <a:ext cx="1510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Thank</a:t>
            </a:r>
            <a:r>
              <a:rPr lang="sv-SE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sv-SE" sz="2000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You</a:t>
            </a:r>
            <a:r>
              <a:rPr lang="sv-SE" sz="20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for attention!</a:t>
            </a:r>
            <a:endParaRPr lang="sv-SE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9708" name="Grupp 9"/>
          <p:cNvGrpSpPr>
            <a:grpSpLocks/>
          </p:cNvGrpSpPr>
          <p:nvPr/>
        </p:nvGrpSpPr>
        <p:grpSpPr bwMode="auto">
          <a:xfrm>
            <a:off x="2914650" y="3573463"/>
            <a:ext cx="3398838" cy="2390775"/>
            <a:chOff x="2914055" y="3573016"/>
            <a:chExt cx="3399433" cy="2391149"/>
          </a:xfrm>
        </p:grpSpPr>
        <p:pic>
          <p:nvPicPr>
            <p:cNvPr id="29712" name="Picture 37" descr="https://encrypted-tbn0.gstatic.com/images?q=tbn:ANd9GcQONSnFd3QRALAC_iCoRslmMWCirFwGHJtzb4FUhMT2JpV49S-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055" y="4042101"/>
              <a:ext cx="3399433" cy="192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textruta 8"/>
            <p:cNvSpPr txBox="1">
              <a:spLocks noChangeArrowheads="1"/>
            </p:cNvSpPr>
            <p:nvPr/>
          </p:nvSpPr>
          <p:spPr bwMode="auto">
            <a:xfrm>
              <a:off x="3203848" y="3573016"/>
              <a:ext cx="2808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sv-SE" altLang="sv-SE">
                  <a:solidFill>
                    <a:srgbClr val="C00000"/>
                  </a:solidFill>
                  <a:latin typeface="Comic Sans MS" pitchFamily="66" charset="0"/>
                </a:rPr>
                <a:t>Water and Forest</a:t>
              </a:r>
            </a:p>
          </p:txBody>
        </p:sp>
      </p:grpSp>
      <p:sp>
        <p:nvSpPr>
          <p:cNvPr id="2" name="textruta 1"/>
          <p:cNvSpPr txBox="1"/>
          <p:nvPr/>
        </p:nvSpPr>
        <p:spPr>
          <a:xfrm>
            <a:off x="1907704" y="731838"/>
            <a:ext cx="577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sv-SE" b="1" dirty="0">
                <a:solidFill>
                  <a:srgbClr val="77933C"/>
                </a:solidFill>
                <a:latin typeface="Comic Sans MS" pitchFamily="66" charset="0"/>
                <a:cs typeface="Arial" pitchFamily="34" charset="0"/>
              </a:rPr>
              <a:t>in May in </a:t>
            </a:r>
            <a:r>
              <a:rPr lang="sv-SE" altLang="sv-SE" b="1" dirty="0" err="1" smtClean="0">
                <a:solidFill>
                  <a:srgbClr val="77933C"/>
                </a:solidFill>
                <a:latin typeface="Comic Sans MS" pitchFamily="66" charset="0"/>
                <a:cs typeface="Arial" pitchFamily="34" charset="0"/>
              </a:rPr>
              <a:t>Norway</a:t>
            </a:r>
            <a:r>
              <a:rPr lang="sv-SE" altLang="sv-SE" b="1" dirty="0" smtClean="0">
                <a:solidFill>
                  <a:srgbClr val="77933C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sv-SE" altLang="sv-SE" b="1" dirty="0" err="1" smtClean="0">
                <a:solidFill>
                  <a:srgbClr val="77933C"/>
                </a:solidFill>
                <a:latin typeface="Comic Sans MS" pitchFamily="66" charset="0"/>
                <a:cs typeface="Arial" pitchFamily="34" charset="0"/>
              </a:rPr>
              <a:t>with</a:t>
            </a:r>
            <a:r>
              <a:rPr lang="sv-SE" altLang="sv-SE" b="1" dirty="0" smtClean="0">
                <a:solidFill>
                  <a:srgbClr val="77933C"/>
                </a:solidFill>
                <a:latin typeface="Comic Sans MS" pitchFamily="66" charset="0"/>
                <a:cs typeface="Arial" pitchFamily="34" charset="0"/>
              </a:rPr>
              <a:t> ICP Waters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04800"/>
            <a:ext cx="17272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88913"/>
            <a:ext cx="2593975" cy="766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2843213" y="6308725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39552" y="2276474"/>
            <a:ext cx="8423473" cy="367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lvl="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b="1" i="1" dirty="0">
                <a:solidFill>
                  <a:srgbClr val="333399"/>
                </a:solidFill>
                <a:latin typeface="Comic Sans MS" pitchFamily="66" charset="0"/>
              </a:rPr>
              <a:t>Scope of ICP IM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ICP IM TF 2015</a:t>
            </a:r>
            <a:endParaRPr lang="en-GB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b="1" i="1" dirty="0">
                <a:solidFill>
                  <a:schemeClr val="accent2"/>
                </a:solidFill>
                <a:latin typeface="Comic Sans MS" pitchFamily="66" charset="0"/>
              </a:rPr>
              <a:t>Focus of work 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2016/2017</a:t>
            </a:r>
            <a:endParaRPr lang="en-GB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Key results and achievements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Future plans; </a:t>
            </a:r>
            <a:r>
              <a:rPr lang="en-GB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workplan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2016-2017</a:t>
            </a:r>
          </a:p>
          <a:p>
            <a:pPr marL="457200" indent="-457200" eaLnBrk="0" hangingPunct="0">
              <a:spcBef>
                <a:spcPct val="50000"/>
              </a:spcBef>
              <a:buFontTx/>
              <a:buAutoNum type="arabicPeriod"/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ICP IM TF 2016</a:t>
            </a:r>
            <a:endParaRPr lang="en-GB" sz="2800" b="1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480377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Bildobjekt 2" descr="slu_logga ida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38825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2286000"/>
            <a:ext cx="83756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3200" b="1" i="1">
                <a:solidFill>
                  <a:srgbClr val="6600FF"/>
                </a:solidFill>
                <a:latin typeface="Comic Sans MS" pitchFamily="66" charset="0"/>
              </a:rPr>
              <a:t>ICP Integrated Monitoring </a:t>
            </a:r>
          </a:p>
          <a:p>
            <a:pPr algn="ctr" eaLnBrk="1" hangingPunct="1">
              <a:spcBef>
                <a:spcPct val="50000"/>
              </a:spcBef>
            </a:pPr>
            <a:endParaRPr lang="sv-SE" sz="1000" b="1" i="1">
              <a:solidFill>
                <a:srgbClr val="6600FF"/>
              </a:solidFill>
              <a:latin typeface="Comic Sans MS" pitchFamily="66" charset="0"/>
            </a:endParaRPr>
          </a:p>
          <a:p>
            <a:pPr eaLnBrk="1" hangingPunct="1"/>
            <a:r>
              <a:rPr lang="sv-SE" sz="2800" b="1">
                <a:solidFill>
                  <a:srgbClr val="6600FF"/>
                </a:solidFill>
                <a:latin typeface="Comic Sans MS" pitchFamily="66" charset="0"/>
              </a:rPr>
              <a:t>Ecosystem investigation</a:t>
            </a:r>
          </a:p>
          <a:p>
            <a:pPr eaLnBrk="1" hangingPunct="1"/>
            <a:endParaRPr lang="sv-SE" b="1">
              <a:solidFill>
                <a:srgbClr val="6600FF"/>
              </a:solidFill>
              <a:latin typeface="Comic Sans MS" pitchFamily="66" charset="0"/>
            </a:endParaRPr>
          </a:p>
          <a:p>
            <a:pPr eaLnBrk="1" hangingPunct="1"/>
            <a:r>
              <a:rPr lang="sv-SE" b="1">
                <a:solidFill>
                  <a:srgbClr val="6600FF"/>
                </a:solidFill>
                <a:latin typeface="Comic Sans MS" pitchFamily="66" charset="0"/>
              </a:rPr>
              <a:t>Monitor state and changes with causative explanations</a:t>
            </a:r>
          </a:p>
          <a:p>
            <a:pPr eaLnBrk="1" hangingPunct="1"/>
            <a:r>
              <a:rPr lang="sv-SE" b="1">
                <a:solidFill>
                  <a:srgbClr val="6600FF"/>
                </a:solidFill>
                <a:latin typeface="Comic Sans MS" pitchFamily="66" charset="0"/>
              </a:rPr>
              <a:t>Develop and validate models</a:t>
            </a:r>
          </a:p>
          <a:p>
            <a:pPr eaLnBrk="1" hangingPunct="1"/>
            <a:r>
              <a:rPr lang="sv-SE" b="1">
                <a:solidFill>
                  <a:srgbClr val="6600FF"/>
                </a:solidFill>
                <a:latin typeface="Comic Sans MS" pitchFamily="66" charset="0"/>
              </a:rPr>
              <a:t>Detect changes by biomonitoring</a:t>
            </a:r>
          </a:p>
          <a:p>
            <a:pPr eaLnBrk="1" hangingPunct="1"/>
            <a:endParaRPr lang="sv-SE" b="1">
              <a:solidFill>
                <a:srgbClr val="6600FF"/>
              </a:solidFill>
              <a:latin typeface="Comic Sans MS" pitchFamily="66" charset="0"/>
            </a:endParaRPr>
          </a:p>
          <a:p>
            <a:pPr eaLnBrk="1" hangingPunct="1"/>
            <a:r>
              <a:rPr lang="sv-SE" b="1">
                <a:solidFill>
                  <a:srgbClr val="6600FF"/>
                </a:solidFill>
                <a:latin typeface="Comic Sans MS" pitchFamily="66" charset="0"/>
              </a:rPr>
              <a:t>Cause-effect approach</a:t>
            </a:r>
          </a:p>
          <a:p>
            <a:pPr eaLnBrk="1" hangingPunct="1"/>
            <a:r>
              <a:rPr lang="sv-SE" b="1">
                <a:solidFill>
                  <a:srgbClr val="6600FF"/>
                </a:solidFill>
                <a:latin typeface="Comic Sans MS" pitchFamily="66" charset="0"/>
              </a:rPr>
              <a:t>Cross-media flux approach</a:t>
            </a:r>
            <a:endParaRPr lang="sv-SE" sz="3200" b="1" i="1">
              <a:solidFill>
                <a:srgbClr val="6600FF"/>
              </a:solidFill>
              <a:latin typeface="Comic Sans MS" pitchFamily="66" charset="0"/>
            </a:endParaRPr>
          </a:p>
        </p:txBody>
      </p:sp>
      <p:pic>
        <p:nvPicPr>
          <p:cNvPr id="16387" name="Picture 3" descr="i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1871662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29083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lulogoT_eng_svfarg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5661025"/>
            <a:ext cx="868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rtap_cmyk_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18213"/>
            <a:ext cx="2122487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29" y="1772816"/>
            <a:ext cx="6096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92993" y="1047231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3600" b="1" dirty="0" err="1">
                <a:solidFill>
                  <a:srgbClr val="333399"/>
                </a:solidFill>
                <a:latin typeface="Comic Sans MS" pitchFamily="66" charset="0"/>
              </a:rPr>
              <a:t>Integrated</a:t>
            </a:r>
            <a:r>
              <a:rPr lang="sv-SE" sz="3600" b="1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sv-SE" sz="3600" b="1" dirty="0" err="1">
                <a:solidFill>
                  <a:srgbClr val="333399"/>
                </a:solidFill>
                <a:latin typeface="Comic Sans MS" pitchFamily="66" charset="0"/>
              </a:rPr>
              <a:t>Monitoring</a:t>
            </a:r>
            <a:endParaRPr lang="sv-SE" sz="36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898" y="4905375"/>
            <a:ext cx="690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en-GB" sz="2800" b="1" dirty="0">
                <a:solidFill>
                  <a:srgbClr val="333399"/>
                </a:solidFill>
                <a:latin typeface="Comic Sans MS" pitchFamily="66" charset="0"/>
              </a:rPr>
              <a:t>Catchment approach</a:t>
            </a:r>
          </a:p>
          <a:p>
            <a:pPr eaLnBrk="0" hangingPunct="0"/>
            <a:r>
              <a:rPr lang="en-GB" sz="2800" b="1" dirty="0">
                <a:solidFill>
                  <a:srgbClr val="333399"/>
                </a:solidFill>
                <a:latin typeface="Comic Sans MS" pitchFamily="66" charset="0"/>
              </a:rPr>
              <a:t>Budget calculations</a:t>
            </a:r>
          </a:p>
          <a:p>
            <a:pPr eaLnBrk="0" hangingPunct="0"/>
            <a:r>
              <a:rPr lang="en-GB" sz="2800" b="1" dirty="0">
                <a:solidFill>
                  <a:srgbClr val="333399"/>
                </a:solidFill>
                <a:latin typeface="Comic Sans MS" pitchFamily="66" charset="0"/>
              </a:rPr>
              <a:t>Process oriented</a:t>
            </a:r>
            <a:endParaRPr lang="sv-SE" sz="280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6376"/>
            <a:ext cx="1079376" cy="81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rol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913"/>
            <a:ext cx="2051844" cy="12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lrtap_cmyk_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1" y="327479"/>
            <a:ext cx="2122488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2" descr="slu_logga idag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312447" y="6333280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630932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0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04800"/>
            <a:ext cx="17272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88913"/>
            <a:ext cx="2593975" cy="766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2843213" y="6308725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39552" y="1603376"/>
            <a:ext cx="6480175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r>
              <a:rPr lang="en-GB" sz="2800" b="1" i="1" dirty="0">
                <a:solidFill>
                  <a:schemeClr val="accent2"/>
                </a:solidFill>
                <a:latin typeface="Comic Sans MS" pitchFamily="66" charset="0"/>
              </a:rPr>
              <a:t>Database update – data from 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2014</a:t>
            </a:r>
            <a:endParaRPr lang="en-GB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2015-12-01:</a:t>
            </a:r>
            <a:endParaRPr lang="en-GB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c. 13 </a:t>
            </a:r>
            <a:r>
              <a:rPr lang="en-GB" sz="2800" b="1" i="1" dirty="0">
                <a:solidFill>
                  <a:schemeClr val="accent2"/>
                </a:solidFill>
                <a:latin typeface="Comic Sans MS" pitchFamily="66" charset="0"/>
              </a:rPr>
              <a:t>countries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c. 40 </a:t>
            </a:r>
            <a:r>
              <a:rPr lang="en-GB" sz="2800" b="1" i="1" dirty="0">
                <a:solidFill>
                  <a:schemeClr val="accent2"/>
                </a:solidFill>
                <a:latin typeface="Comic Sans MS" pitchFamily="66" charset="0"/>
              </a:rPr>
              <a:t>countries for period 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2009 </a:t>
            </a:r>
            <a:r>
              <a:rPr lang="en-GB" sz="2800" b="1" i="1" dirty="0">
                <a:solidFill>
                  <a:schemeClr val="accent2"/>
                </a:solidFill>
                <a:latin typeface="Comic Sans MS" pitchFamily="66" charset="0"/>
              </a:rPr>
              <a:t>– </a:t>
            </a: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2014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 b="1" i="1" dirty="0" smtClean="0">
                <a:solidFill>
                  <a:schemeClr val="accent2"/>
                </a:solidFill>
                <a:latin typeface="Comic Sans MS" pitchFamily="66" charset="0"/>
              </a:rPr>
              <a:t>By 2014-12-01 data was reported for 2013</a:t>
            </a:r>
            <a:endParaRPr lang="en-GB" sz="2800" b="1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9462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38825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6764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5760372" y="1533905"/>
            <a:ext cx="3202653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17 </a:t>
            </a: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countries</a:t>
            </a:r>
            <a:endParaRPr lang="sv-SE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40 active sites</a:t>
            </a:r>
          </a:p>
          <a:p>
            <a:pPr eaLnBrk="1" hangingPunct="1">
              <a:spcBef>
                <a:spcPct val="20000"/>
              </a:spcBef>
            </a:pP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Ukraine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1</a:t>
            </a:r>
          </a:p>
          <a:p>
            <a:pPr eaLnBrk="1" hangingPunct="1">
              <a:spcBef>
                <a:spcPct val="20000"/>
              </a:spcBef>
            </a:pP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Norway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2 new</a:t>
            </a:r>
          </a:p>
          <a:p>
            <a:pPr eaLnBrk="1" hangingPunct="1">
              <a:spcBef>
                <a:spcPct val="20000"/>
              </a:spcBef>
            </a:pP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Ireland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restart</a:t>
            </a:r>
            <a:endParaRPr lang="sv-SE" sz="2800" b="1" i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Switzerland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one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new site</a:t>
            </a:r>
          </a:p>
          <a:p>
            <a:pPr eaLnBrk="1" hangingPunct="1">
              <a:spcBef>
                <a:spcPct val="20000"/>
              </a:spcBef>
            </a:pP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Poland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v-SE" sz="2800" b="1" i="1" dirty="0" err="1" smtClean="0">
                <a:solidFill>
                  <a:schemeClr val="accent2"/>
                </a:solidFill>
                <a:latin typeface="Comic Sans MS" pitchFamily="66" charset="0"/>
              </a:rPr>
              <a:t>with</a:t>
            </a:r>
            <a:r>
              <a:rPr lang="sv-SE" sz="2800" b="1" i="1" dirty="0" smtClean="0">
                <a:solidFill>
                  <a:schemeClr val="accent2"/>
                </a:solidFill>
                <a:latin typeface="Comic Sans MS" pitchFamily="66" charset="0"/>
              </a:rPr>
              <a:t> intentions</a:t>
            </a:r>
            <a:endParaRPr lang="sv-SE" sz="2800" b="1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484" name="Picture 8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9" y="103641"/>
            <a:ext cx="2122487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12050" y="738187"/>
            <a:ext cx="5545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28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Integrated</a:t>
            </a:r>
            <a:r>
              <a:rPr lang="sv-SE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v-SE" sz="28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monitoring</a:t>
            </a:r>
            <a:r>
              <a:rPr lang="sv-SE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sites</a:t>
            </a:r>
          </a:p>
        </p:txBody>
      </p:sp>
      <p:pic>
        <p:nvPicPr>
          <p:cNvPr id="7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312447" y="6333280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630932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79029"/>
            <a:ext cx="4320578" cy="475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4213" y="1214438"/>
            <a:ext cx="7883524" cy="47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sv-SE" sz="2800" b="1" dirty="0">
                <a:solidFill>
                  <a:srgbClr val="0070C0"/>
                </a:solidFill>
                <a:latin typeface="Comic Sans MS" pitchFamily="66" charset="0"/>
              </a:rPr>
              <a:t>IM Task Force meeting </a:t>
            </a:r>
            <a:r>
              <a:rPr lang="sv-SE" sz="2800" b="1" dirty="0" smtClean="0">
                <a:solidFill>
                  <a:srgbClr val="0070C0"/>
                </a:solidFill>
                <a:latin typeface="Comic Sans MS" pitchFamily="66" charset="0"/>
              </a:rPr>
              <a:t>6-8 </a:t>
            </a:r>
            <a:r>
              <a:rPr lang="sv-SE" sz="2800" b="1" dirty="0">
                <a:solidFill>
                  <a:srgbClr val="0070C0"/>
                </a:solidFill>
                <a:latin typeface="Comic Sans MS" pitchFamily="66" charset="0"/>
              </a:rPr>
              <a:t>May </a:t>
            </a:r>
            <a:r>
              <a:rPr lang="sv-SE" sz="2800" b="1" dirty="0" smtClean="0">
                <a:solidFill>
                  <a:srgbClr val="0070C0"/>
                </a:solidFill>
                <a:latin typeface="Comic Sans MS" pitchFamily="66" charset="0"/>
              </a:rPr>
              <a:t>2015  </a:t>
            </a:r>
            <a:endParaRPr lang="sv-SE" sz="2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eaLnBrk="0" hangingPunct="0"/>
            <a:endParaRPr lang="sv-SE" sz="1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Minsk Belarus</a:t>
            </a:r>
          </a:p>
          <a:p>
            <a:pPr lvl="0" eaLnBrk="0" hangingPunct="0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30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participants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from 12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countries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and </a:t>
            </a:r>
          </a:p>
          <a:p>
            <a:pPr lvl="0" eaLnBrk="0" hangingPunct="0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ICP Waters and ICP Forests</a:t>
            </a:r>
          </a:p>
          <a:p>
            <a:pPr lvl="0" eaLnBrk="0" hangingPunct="0"/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Kind invitation from </a:t>
            </a:r>
          </a:p>
          <a:p>
            <a:pPr lvl="0" eaLnBrk="0" hangingPunct="0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Ministry of Natural Resources and Environmental Protection</a:t>
            </a:r>
          </a:p>
          <a:p>
            <a:pPr lvl="0" eaLnBrk="0" hangingPunct="0"/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Organisation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Marina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Philipyuk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and Anatoly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Srybny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Workshop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first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day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Task Force second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day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eaLnBrk="0" hangingPunct="0"/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Excursion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to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the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Berezinski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Biosphere</a:t>
            </a:r>
            <a:r>
              <a:rPr lang="sv-SE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v-SE" sz="2000" b="1" dirty="0" err="1">
                <a:solidFill>
                  <a:srgbClr val="0070C0"/>
                </a:solidFill>
                <a:latin typeface="Comic Sans MS" pitchFamily="66" charset="0"/>
              </a:rPr>
              <a:t>Reserve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sv-SE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483" name="Picture 3" descr="i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8600"/>
            <a:ext cx="1299444" cy="92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0"/>
            <a:ext cx="1944216" cy="5751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21" y="6021287"/>
            <a:ext cx="611704" cy="6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3312447" y="6333280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3" y="630932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8600"/>
            <a:ext cx="1319064" cy="99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9512" y="1628775"/>
            <a:ext cx="896448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800" dirty="0" err="1">
                <a:solidFill>
                  <a:srgbClr val="333399"/>
                </a:solidFill>
                <a:latin typeface="Comic Sans MS" pitchFamily="66" charset="0"/>
              </a:rPr>
              <a:t>Ongoing</a:t>
            </a:r>
            <a:r>
              <a:rPr lang="en-GB" sz="2800" dirty="0">
                <a:solidFill>
                  <a:srgbClr val="333399"/>
                </a:solidFill>
                <a:latin typeface="Comic Sans MS" pitchFamily="66" charset="0"/>
              </a:rPr>
              <a:t> priority work items</a:t>
            </a:r>
          </a:p>
          <a:p>
            <a:pPr eaLnBrk="0" hangingPunct="0"/>
            <a:endParaRPr lang="en-GB" sz="28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Biodiversity indicators and issues related to CL and modelling</a:t>
            </a:r>
          </a:p>
          <a:p>
            <a:pPr eaLnBrk="0" hangingPunct="0">
              <a:buFont typeface="Arial" pitchFamily="34" charset="0"/>
              <a:buNone/>
            </a:pPr>
            <a:endParaRPr lang="en-GB" sz="12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Work on HM baseline, budgets and critical loads</a:t>
            </a:r>
          </a:p>
          <a:p>
            <a:pPr eaLnBrk="0" hangingPunct="0">
              <a:buFont typeface="Arial" pitchFamily="34" charset="0"/>
              <a:buNone/>
            </a:pPr>
            <a:endParaRPr lang="en-GB" sz="14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US" dirty="0">
                <a:solidFill>
                  <a:srgbClr val="333399"/>
                </a:solidFill>
                <a:latin typeface="Comic Sans MS" pitchFamily="66" charset="0"/>
              </a:rPr>
              <a:t>Update results on mass balances for </a:t>
            </a: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sulphur</a:t>
            </a:r>
            <a:r>
              <a:rPr lang="en-US" dirty="0">
                <a:solidFill>
                  <a:srgbClr val="333399"/>
                </a:solidFill>
                <a:latin typeface="Comic Sans MS" pitchFamily="66" charset="0"/>
              </a:rPr>
              <a:t> and </a:t>
            </a:r>
            <a:r>
              <a:rPr lang="en-US" dirty="0" smtClean="0">
                <a:solidFill>
                  <a:srgbClr val="333399"/>
                </a:solidFill>
                <a:latin typeface="Comic Sans MS" pitchFamily="66" charset="0"/>
              </a:rPr>
              <a:t>nitrogen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None/>
            </a:pPr>
            <a:r>
              <a:rPr lang="en-US" dirty="0" smtClean="0">
                <a:solidFill>
                  <a:srgbClr val="333399"/>
                </a:solidFill>
                <a:latin typeface="Comic Sans MS" pitchFamily="66" charset="0"/>
              </a:rPr>
              <a:t>Common EMEP and WGE Trends report – Now published</a:t>
            </a:r>
            <a:endParaRPr lang="en-GB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endParaRPr lang="en-GB" sz="12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/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Collaboration between IM, EU projects and LTER Europe</a:t>
            </a:r>
          </a:p>
          <a:p>
            <a:pPr eaLnBrk="0" hangingPunct="0">
              <a:buFont typeface="Arial" pitchFamily="34" charset="0"/>
              <a:buNone/>
            </a:pPr>
            <a:endParaRPr lang="en-GB" sz="1200" dirty="0">
              <a:solidFill>
                <a:srgbClr val="333399"/>
              </a:solidFill>
              <a:latin typeface="Comic Sans MS" pitchFamily="66" charset="0"/>
            </a:endParaRPr>
          </a:p>
          <a:p>
            <a:pPr eaLnBrk="0" hangingPunct="0">
              <a:buFont typeface="Arial" pitchFamily="34" charset="0"/>
              <a:buNone/>
            </a:pP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Common </a:t>
            </a:r>
            <a:r>
              <a:rPr lang="en-GB" dirty="0" err="1">
                <a:solidFill>
                  <a:srgbClr val="333399"/>
                </a:solidFill>
                <a:latin typeface="Comic Sans MS" pitchFamily="66" charset="0"/>
              </a:rPr>
              <a:t>workplan</a:t>
            </a:r>
            <a:r>
              <a:rPr lang="en-GB" dirty="0">
                <a:solidFill>
                  <a:srgbClr val="333399"/>
                </a:solidFill>
                <a:latin typeface="Comic Sans MS" pitchFamily="66" charset="0"/>
              </a:rPr>
              <a:t> items related to CLRTAP </a:t>
            </a:r>
            <a:r>
              <a:rPr lang="en-GB" dirty="0" smtClean="0">
                <a:solidFill>
                  <a:srgbClr val="333399"/>
                </a:solidFill>
                <a:latin typeface="Comic Sans MS" pitchFamily="66" charset="0"/>
              </a:rPr>
              <a:t>strategy (e.g. CLRTAP Assessment report).</a:t>
            </a:r>
            <a:endParaRPr lang="en-GB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23556" name="Picture 5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28600"/>
            <a:ext cx="1872010" cy="5535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12" y="6093295"/>
            <a:ext cx="541113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3380012" y="6410559"/>
            <a:ext cx="504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8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8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8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8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92278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3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/>
          <p:cNvSpPr>
            <a:spLocks noGrp="1"/>
          </p:cNvSpPr>
          <p:nvPr>
            <p:ph type="title" idx="4294967295"/>
          </p:nvPr>
        </p:nvSpPr>
        <p:spPr>
          <a:xfrm>
            <a:off x="467543" y="1556792"/>
            <a:ext cx="8424044" cy="396044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Common ICP, TF Health and JEG Trends report</a:t>
            </a:r>
            <a:b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ICP IM Contributions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000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10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Acidification</a:t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Eutrophication</a:t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Biodiversity</a:t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Heavy metals</a:t>
            </a:r>
            <a:b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1000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sz="1000" dirty="0">
                <a:solidFill>
                  <a:srgbClr val="0000FF"/>
                </a:solidFill>
                <a:latin typeface="Comic Sans MS" pitchFamily="66" charset="0"/>
              </a:rPr>
            </a:br>
            <a:endParaRPr lang="fi-FI" sz="24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4579" name="Picture 4" descr="i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12" y="304800"/>
            <a:ext cx="1163575" cy="7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lrtap_cmyk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800"/>
            <a:ext cx="1800126" cy="5325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Bildobjekt 2" descr="slu_logga ida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38825"/>
            <a:ext cx="79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3491880" y="6299199"/>
            <a:ext cx="4437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Swedish University </a:t>
            </a:r>
            <a:r>
              <a:rPr lang="sv-SE" sz="1600" i="1" dirty="0" err="1">
                <a:solidFill>
                  <a:srgbClr val="336600"/>
                </a:solidFill>
                <a:latin typeface="Comic Sans MS" pitchFamily="66" charset="0"/>
              </a:rPr>
              <a:t>of</a:t>
            </a:r>
            <a:r>
              <a:rPr lang="sv-SE" sz="1600" i="1" dirty="0">
                <a:solidFill>
                  <a:srgbClr val="336600"/>
                </a:solidFill>
                <a:latin typeface="Comic Sans MS" pitchFamily="66" charset="0"/>
              </a:rPr>
              <a:t> Agricultural </a:t>
            </a:r>
            <a:r>
              <a:rPr lang="sv-SE" sz="1600" i="1" dirty="0" smtClean="0">
                <a:solidFill>
                  <a:srgbClr val="336600"/>
                </a:solidFill>
                <a:latin typeface="Comic Sans MS" pitchFamily="66" charset="0"/>
              </a:rPr>
              <a:t>Sciences</a:t>
            </a:r>
            <a:endParaRPr lang="sv-SE" sz="1600" i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42050"/>
            <a:ext cx="28956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795</Words>
  <Application>Microsoft Office PowerPoint</Application>
  <PresentationFormat>Bildspel på skärmen (4:3)</PresentationFormat>
  <Paragraphs>146</Paragraphs>
  <Slides>16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Tom presentation</vt:lpstr>
      <vt:lpstr>1_Tom presentation</vt:lpstr>
      <vt:lpstr>4_Tom presentation</vt:lpstr>
      <vt:lpstr>4_Office-tema</vt:lpstr>
      <vt:lpstr>Office-tema</vt:lpstr>
      <vt:lpstr>3_Tom 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Common ICP, TF Health and JEG Trends report  ICP IM Contributions   Acidification Eutrophication Biodiversity Heavy metals  </vt:lpstr>
      <vt:lpstr>PowerPoint-presentation</vt:lpstr>
      <vt:lpstr>Metal content in the soil during 1980-2012  in Swedish IM-sites decrease in the humus layer but increase in deeper layers Hg increases in all layers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Lars Lundin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Lundin</dc:creator>
  <cp:lastModifiedBy>Lars Lundin</cp:lastModifiedBy>
  <cp:revision>279</cp:revision>
  <dcterms:created xsi:type="dcterms:W3CDTF">2007-05-03T12:05:41Z</dcterms:created>
  <dcterms:modified xsi:type="dcterms:W3CDTF">2016-05-17T11:46:48Z</dcterms:modified>
</cp:coreProperties>
</file>